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8" r:id="rId2"/>
    <p:sldId id="624" r:id="rId3"/>
    <p:sldId id="625" r:id="rId4"/>
    <p:sldId id="626" r:id="rId5"/>
    <p:sldId id="277" r:id="rId6"/>
    <p:sldId id="278" r:id="rId7"/>
    <p:sldId id="627" r:id="rId8"/>
    <p:sldId id="594" r:id="rId9"/>
    <p:sldId id="593" r:id="rId10"/>
    <p:sldId id="605" r:id="rId11"/>
    <p:sldId id="614" r:id="rId12"/>
    <p:sldId id="615" r:id="rId13"/>
    <p:sldId id="596" r:id="rId14"/>
    <p:sldId id="597" r:id="rId15"/>
    <p:sldId id="602" r:id="rId16"/>
    <p:sldId id="634" r:id="rId17"/>
    <p:sldId id="636" r:id="rId18"/>
    <p:sldId id="628" r:id="rId19"/>
    <p:sldId id="621" r:id="rId20"/>
    <p:sldId id="617" r:id="rId21"/>
    <p:sldId id="279" r:id="rId22"/>
    <p:sldId id="629" r:id="rId23"/>
    <p:sldId id="616" r:id="rId24"/>
    <p:sldId id="630" r:id="rId25"/>
    <p:sldId id="619" r:id="rId26"/>
    <p:sldId id="618" r:id="rId27"/>
    <p:sldId id="631" r:id="rId28"/>
    <p:sldId id="269" r:id="rId29"/>
    <p:sldId id="620" r:id="rId30"/>
    <p:sldId id="632" r:id="rId31"/>
    <p:sldId id="637" r:id="rId32"/>
    <p:sldId id="633" r:id="rId33"/>
    <p:sldId id="623"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05" d="100"/>
          <a:sy n="105" d="100"/>
        </p:scale>
        <p:origin x="720"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5A544A-1664-48AD-8B71-83A35D81BB73}" type="datetimeFigureOut">
              <a:rPr lang="en-US" smtClean="0"/>
              <a:t>8/6/2019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2E1BFD-98E9-4D3E-85AE-DB1B8814289D}" type="slidenum">
              <a:rPr lang="en-US" smtClean="0"/>
              <a:t>‹#›</a:t>
            </a:fld>
            <a:endParaRPr lang="en-US"/>
          </a:p>
        </p:txBody>
      </p:sp>
    </p:spTree>
    <p:extLst>
      <p:ext uri="{BB962C8B-B14F-4D97-AF65-F5344CB8AC3E}">
        <p14:creationId xmlns:p14="http://schemas.microsoft.com/office/powerpoint/2010/main" val="1279497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Presenter: Linda </a:t>
            </a:r>
          </a:p>
        </p:txBody>
      </p:sp>
    </p:spTree>
    <p:extLst>
      <p:ext uri="{BB962C8B-B14F-4D97-AF65-F5344CB8AC3E}">
        <p14:creationId xmlns:p14="http://schemas.microsoft.com/office/powerpoint/2010/main" val="13697718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 Linda </a:t>
            </a:r>
          </a:p>
          <a:p>
            <a:endParaRPr lang="en-US" dirty="0"/>
          </a:p>
        </p:txBody>
      </p:sp>
    </p:spTree>
    <p:extLst>
      <p:ext uri="{BB962C8B-B14F-4D97-AF65-F5344CB8AC3E}">
        <p14:creationId xmlns:p14="http://schemas.microsoft.com/office/powerpoint/2010/main" val="16938854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BA8E772B-31AE-4928-B007-85CBDD5C645F}"/>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 Linda </a:t>
            </a:r>
          </a:p>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373934F3-53DC-4AA9-90FD-7358CADBB212}"/>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 Linda </a:t>
            </a:r>
          </a:p>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 Linda </a:t>
            </a:r>
          </a:p>
          <a:p>
            <a:endParaRPr lang="en-US" dirty="0"/>
          </a:p>
        </p:txBody>
      </p:sp>
    </p:spTree>
    <p:extLst>
      <p:ext uri="{BB962C8B-B14F-4D97-AF65-F5344CB8AC3E}">
        <p14:creationId xmlns:p14="http://schemas.microsoft.com/office/powerpoint/2010/main" val="26661553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 Linda </a:t>
            </a:r>
          </a:p>
          <a:p>
            <a:endParaRPr lang="en-US" dirty="0"/>
          </a:p>
        </p:txBody>
      </p:sp>
    </p:spTree>
    <p:extLst>
      <p:ext uri="{BB962C8B-B14F-4D97-AF65-F5344CB8AC3E}">
        <p14:creationId xmlns:p14="http://schemas.microsoft.com/office/powerpoint/2010/main" val="34808994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 Linda </a:t>
            </a:r>
          </a:p>
          <a:p>
            <a:endParaRPr lang="en-US" dirty="0"/>
          </a:p>
        </p:txBody>
      </p:sp>
    </p:spTree>
    <p:extLst>
      <p:ext uri="{BB962C8B-B14F-4D97-AF65-F5344CB8AC3E}">
        <p14:creationId xmlns:p14="http://schemas.microsoft.com/office/powerpoint/2010/main" val="30470721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 Art </a:t>
            </a:r>
          </a:p>
        </p:txBody>
      </p:sp>
    </p:spTree>
    <p:extLst>
      <p:ext uri="{BB962C8B-B14F-4D97-AF65-F5344CB8AC3E}">
        <p14:creationId xmlns:p14="http://schemas.microsoft.com/office/powerpoint/2010/main" val="41353641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 Art </a:t>
            </a:r>
          </a:p>
          <a:p>
            <a:endParaRPr lang="en-US" dirty="0"/>
          </a:p>
        </p:txBody>
      </p:sp>
    </p:spTree>
    <p:extLst>
      <p:ext uri="{BB962C8B-B14F-4D97-AF65-F5344CB8AC3E}">
        <p14:creationId xmlns:p14="http://schemas.microsoft.com/office/powerpoint/2010/main" val="26732640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 Ed </a:t>
            </a:r>
          </a:p>
        </p:txBody>
      </p:sp>
    </p:spTree>
    <p:extLst>
      <p:ext uri="{BB962C8B-B14F-4D97-AF65-F5344CB8AC3E}">
        <p14:creationId xmlns:p14="http://schemas.microsoft.com/office/powerpoint/2010/main" val="32998016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 Ed </a:t>
            </a:r>
          </a:p>
          <a:p>
            <a:endParaRPr lang="en-US" dirty="0"/>
          </a:p>
        </p:txBody>
      </p:sp>
    </p:spTree>
    <p:extLst>
      <p:ext uri="{BB962C8B-B14F-4D97-AF65-F5344CB8AC3E}">
        <p14:creationId xmlns:p14="http://schemas.microsoft.com/office/powerpoint/2010/main" val="3127738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 Linda </a:t>
            </a:r>
          </a:p>
          <a:p>
            <a:endParaRPr lang="en-US" dirty="0"/>
          </a:p>
        </p:txBody>
      </p:sp>
    </p:spTree>
    <p:extLst>
      <p:ext uri="{BB962C8B-B14F-4D97-AF65-F5344CB8AC3E}">
        <p14:creationId xmlns:p14="http://schemas.microsoft.com/office/powerpoint/2010/main" val="2745609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 Ed </a:t>
            </a:r>
          </a:p>
          <a:p>
            <a:endParaRPr lang="en-US" dirty="0"/>
          </a:p>
        </p:txBody>
      </p:sp>
    </p:spTree>
    <p:extLst>
      <p:ext uri="{BB962C8B-B14F-4D97-AF65-F5344CB8AC3E}">
        <p14:creationId xmlns:p14="http://schemas.microsoft.com/office/powerpoint/2010/main" val="17026553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 Ed </a:t>
            </a:r>
          </a:p>
        </p:txBody>
      </p:sp>
    </p:spTree>
    <p:extLst>
      <p:ext uri="{BB962C8B-B14F-4D97-AF65-F5344CB8AC3E}">
        <p14:creationId xmlns:p14="http://schemas.microsoft.com/office/powerpoint/2010/main" val="16892174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 Art </a:t>
            </a:r>
          </a:p>
          <a:p>
            <a:endParaRPr lang="en-US" dirty="0"/>
          </a:p>
        </p:txBody>
      </p:sp>
    </p:spTree>
    <p:extLst>
      <p:ext uri="{BB962C8B-B14F-4D97-AF65-F5344CB8AC3E}">
        <p14:creationId xmlns:p14="http://schemas.microsoft.com/office/powerpoint/2010/main" val="12176495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 Art </a:t>
            </a:r>
          </a:p>
          <a:p>
            <a:pPr marL="0" indent="0">
              <a:buNone/>
            </a:pPr>
            <a:endParaRPr lang="en-US" dirty="0">
              <a:solidFill>
                <a:srgbClr val="002060"/>
              </a:solidFill>
            </a:endParaRPr>
          </a:p>
        </p:txBody>
      </p:sp>
    </p:spTree>
    <p:extLst>
      <p:ext uri="{BB962C8B-B14F-4D97-AF65-F5344CB8AC3E}">
        <p14:creationId xmlns:p14="http://schemas.microsoft.com/office/powerpoint/2010/main" val="19148105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 Art </a:t>
            </a:r>
          </a:p>
          <a:p>
            <a:endParaRPr lang="en-US" dirty="0"/>
          </a:p>
        </p:txBody>
      </p:sp>
    </p:spTree>
    <p:extLst>
      <p:ext uri="{BB962C8B-B14F-4D97-AF65-F5344CB8AC3E}">
        <p14:creationId xmlns:p14="http://schemas.microsoft.com/office/powerpoint/2010/main" val="28879248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 Art </a:t>
            </a:r>
          </a:p>
          <a:p>
            <a:endParaRPr lang="en-US" dirty="0"/>
          </a:p>
        </p:txBody>
      </p:sp>
    </p:spTree>
    <p:extLst>
      <p:ext uri="{BB962C8B-B14F-4D97-AF65-F5344CB8AC3E}">
        <p14:creationId xmlns:p14="http://schemas.microsoft.com/office/powerpoint/2010/main" val="21293905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 Art </a:t>
            </a:r>
          </a:p>
          <a:p>
            <a:endParaRPr lang="en-US" dirty="0"/>
          </a:p>
        </p:txBody>
      </p:sp>
    </p:spTree>
    <p:extLst>
      <p:ext uri="{BB962C8B-B14F-4D97-AF65-F5344CB8AC3E}">
        <p14:creationId xmlns:p14="http://schemas.microsoft.com/office/powerpoint/2010/main" val="36474670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 Candice </a:t>
            </a:r>
          </a:p>
        </p:txBody>
      </p:sp>
    </p:spTree>
    <p:extLst>
      <p:ext uri="{BB962C8B-B14F-4D97-AF65-F5344CB8AC3E}">
        <p14:creationId xmlns:p14="http://schemas.microsoft.com/office/powerpoint/2010/main" val="447583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 Candice </a:t>
            </a:r>
          </a:p>
          <a:p>
            <a:endParaRPr lang="en-US" dirty="0"/>
          </a:p>
        </p:txBody>
      </p:sp>
    </p:spTree>
    <p:extLst>
      <p:ext uri="{BB962C8B-B14F-4D97-AF65-F5344CB8AC3E}">
        <p14:creationId xmlns:p14="http://schemas.microsoft.com/office/powerpoint/2010/main" val="25267571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 Candice </a:t>
            </a:r>
          </a:p>
          <a:p>
            <a:endParaRPr lang="en-US" dirty="0"/>
          </a:p>
        </p:txBody>
      </p:sp>
    </p:spTree>
    <p:extLst>
      <p:ext uri="{BB962C8B-B14F-4D97-AF65-F5344CB8AC3E}">
        <p14:creationId xmlns:p14="http://schemas.microsoft.com/office/powerpoint/2010/main" val="4202988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 Linda </a:t>
            </a:r>
          </a:p>
          <a:p>
            <a:endParaRPr lang="en-US" dirty="0"/>
          </a:p>
        </p:txBody>
      </p:sp>
    </p:spTree>
    <p:extLst>
      <p:ext uri="{BB962C8B-B14F-4D97-AF65-F5344CB8AC3E}">
        <p14:creationId xmlns:p14="http://schemas.microsoft.com/office/powerpoint/2010/main" val="25341835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 John </a:t>
            </a:r>
          </a:p>
        </p:txBody>
      </p:sp>
    </p:spTree>
    <p:extLst>
      <p:ext uri="{BB962C8B-B14F-4D97-AF65-F5344CB8AC3E}">
        <p14:creationId xmlns:p14="http://schemas.microsoft.com/office/powerpoint/2010/main" val="30848495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Presenter: John </a:t>
            </a:r>
          </a:p>
        </p:txBody>
      </p:sp>
    </p:spTree>
    <p:extLst>
      <p:ext uri="{BB962C8B-B14F-4D97-AF65-F5344CB8AC3E}">
        <p14:creationId xmlns:p14="http://schemas.microsoft.com/office/powerpoint/2010/main" val="22194824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Presenter: Linda </a:t>
            </a:r>
          </a:p>
        </p:txBody>
      </p:sp>
    </p:spTree>
    <p:extLst>
      <p:ext uri="{BB962C8B-B14F-4D97-AF65-F5344CB8AC3E}">
        <p14:creationId xmlns:p14="http://schemas.microsoft.com/office/powerpoint/2010/main" val="41236639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78979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 Linda </a:t>
            </a:r>
          </a:p>
          <a:p>
            <a:endParaRPr lang="en-US" dirty="0"/>
          </a:p>
        </p:txBody>
      </p:sp>
    </p:spTree>
    <p:extLst>
      <p:ext uri="{BB962C8B-B14F-4D97-AF65-F5344CB8AC3E}">
        <p14:creationId xmlns:p14="http://schemas.microsoft.com/office/powerpoint/2010/main" val="3191955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 Linda </a:t>
            </a:r>
          </a:p>
          <a:p>
            <a:endParaRPr lang="en-US" dirty="0"/>
          </a:p>
        </p:txBody>
      </p:sp>
    </p:spTree>
    <p:extLst>
      <p:ext uri="{BB962C8B-B14F-4D97-AF65-F5344CB8AC3E}">
        <p14:creationId xmlns:p14="http://schemas.microsoft.com/office/powerpoint/2010/main" val="3735693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 Linda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accent2">
                  <a:lumMod val="50000"/>
                </a:schemeClr>
              </a:solidFill>
            </a:endParaRPr>
          </a:p>
        </p:txBody>
      </p:sp>
    </p:spTree>
    <p:extLst>
      <p:ext uri="{BB962C8B-B14F-4D97-AF65-F5344CB8AC3E}">
        <p14:creationId xmlns:p14="http://schemas.microsoft.com/office/powerpoint/2010/main" val="960570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 Linda </a:t>
            </a:r>
          </a:p>
          <a:p>
            <a:endParaRPr lang="en-US" dirty="0"/>
          </a:p>
        </p:txBody>
      </p:sp>
    </p:spTree>
    <p:extLst>
      <p:ext uri="{BB962C8B-B14F-4D97-AF65-F5344CB8AC3E}">
        <p14:creationId xmlns:p14="http://schemas.microsoft.com/office/powerpoint/2010/main" val="2645390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 Linda </a:t>
            </a:r>
          </a:p>
          <a:p>
            <a:pPr marL="0" indent="0">
              <a:buNone/>
            </a:pPr>
            <a:endParaRPr lang="en-US" dirty="0">
              <a:solidFill>
                <a:srgbClr val="002060"/>
              </a:solidFill>
            </a:endParaRPr>
          </a:p>
          <a:p>
            <a:endParaRPr lang="en-US" dirty="0"/>
          </a:p>
        </p:txBody>
      </p:sp>
    </p:spTree>
    <p:extLst>
      <p:ext uri="{BB962C8B-B14F-4D97-AF65-F5344CB8AC3E}">
        <p14:creationId xmlns:p14="http://schemas.microsoft.com/office/powerpoint/2010/main" val="300978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 Linda </a:t>
            </a:r>
          </a:p>
          <a:p>
            <a:pPr marL="0" indent="0">
              <a:buNone/>
            </a:pPr>
            <a:endParaRPr lang="en-US" dirty="0"/>
          </a:p>
        </p:txBody>
      </p:sp>
    </p:spTree>
    <p:extLst>
      <p:ext uri="{BB962C8B-B14F-4D97-AF65-F5344CB8AC3E}">
        <p14:creationId xmlns:p14="http://schemas.microsoft.com/office/powerpoint/2010/main" val="2529525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8/6/2019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916719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rgbClr val="000066"/>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8/6/2019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14044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2192000" cy="6857999"/>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609600" y="990600"/>
            <a:ext cx="10769600" cy="1905"/>
          </a:xfrm>
          <a:custGeom>
            <a:avLst/>
            <a:gdLst/>
            <a:ahLst/>
            <a:cxnLst/>
            <a:rect l="l" t="t" r="r" b="b"/>
            <a:pathLst>
              <a:path w="10769600" h="1905">
                <a:moveTo>
                  <a:pt x="0" y="0"/>
                </a:moveTo>
                <a:lnTo>
                  <a:pt x="10769600" y="1651"/>
                </a:lnTo>
              </a:path>
            </a:pathLst>
          </a:custGeom>
          <a:ln w="9144">
            <a:solidFill>
              <a:srgbClr val="C00000"/>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600" b="1" i="0">
                <a:solidFill>
                  <a:srgbClr val="000066"/>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8/6/2019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564463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rgbClr val="000066"/>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8/6/2019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559483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8/6/2019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705991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3F5AE-2D24-4DF2-B10A-9415358E58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275FA6-3E9B-48EF-A78C-627B5562D7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5ECE4D-E621-48F6-BF77-3F5F3B46D66A}"/>
              </a:ext>
            </a:extLst>
          </p:cNvPr>
          <p:cNvSpPr>
            <a:spLocks noGrp="1"/>
          </p:cNvSpPr>
          <p:nvPr>
            <p:ph type="dt" sz="half" idx="10"/>
          </p:nvPr>
        </p:nvSpPr>
        <p:spPr/>
        <p:txBody>
          <a:bodyPr/>
          <a:lstStyle/>
          <a:p>
            <a:fld id="{01913D87-4A89-4F79-8380-5196EABA55D5}" type="datetimeFigureOut">
              <a:rPr lang="en-US" smtClean="0"/>
              <a:t>8/6/2019</a:t>
            </a:fld>
            <a:endParaRPr lang="en-US"/>
          </a:p>
        </p:txBody>
      </p:sp>
      <p:sp>
        <p:nvSpPr>
          <p:cNvPr id="5" name="Footer Placeholder 4">
            <a:extLst>
              <a:ext uri="{FF2B5EF4-FFF2-40B4-BE49-F238E27FC236}">
                <a16:creationId xmlns:a16="http://schemas.microsoft.com/office/drawing/2014/main" id="{D6D47241-A13E-44A1-9934-5268399B9E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65225C-A9EA-404F-A38A-0D4FBBBB73F9}"/>
              </a:ext>
            </a:extLst>
          </p:cNvPr>
          <p:cNvSpPr>
            <a:spLocks noGrp="1"/>
          </p:cNvSpPr>
          <p:nvPr>
            <p:ph type="sldNum" sz="quarter" idx="12"/>
          </p:nvPr>
        </p:nvSpPr>
        <p:spPr/>
        <p:txBody>
          <a:bodyPr/>
          <a:lstStyle/>
          <a:p>
            <a:fld id="{2722D317-2A37-4C2A-A0C1-42C49C5B4475}" type="slidenum">
              <a:rPr lang="en-US" smtClean="0"/>
              <a:t>‹#›</a:t>
            </a:fld>
            <a:endParaRPr lang="en-US"/>
          </a:p>
        </p:txBody>
      </p:sp>
    </p:spTree>
    <p:extLst>
      <p:ext uri="{BB962C8B-B14F-4D97-AF65-F5344CB8AC3E}">
        <p14:creationId xmlns:p14="http://schemas.microsoft.com/office/powerpoint/2010/main" val="3100936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307259" y="254513"/>
            <a:ext cx="11179892" cy="799997"/>
          </a:xfrm>
          <a:prstGeom prst="rect">
            <a:avLst/>
          </a:prstGeom>
        </p:spPr>
        <p:txBody>
          <a:bodyPr vert="horz" lIns="91440" tIns="45720" rIns="91440" bIns="45720" rtlCol="0" anchor="ctr">
            <a:normAutofit/>
          </a:bodyPr>
          <a:lstStyle>
            <a:lvl1pPr>
              <a:defRPr b="0">
                <a:solidFill>
                  <a:schemeClr val="tx1"/>
                </a:solidFill>
                <a:latin typeface="Franklin Gothic Medium" panose="020B0603020102020204" pitchFamily="34" charset="0"/>
              </a:defRPr>
            </a:lvl1pPr>
          </a:lstStyle>
          <a:p>
            <a:r>
              <a:rPr lang="en-US" dirty="0"/>
              <a:t>Click to edit Master title style</a:t>
            </a:r>
          </a:p>
        </p:txBody>
      </p:sp>
      <p:sp>
        <p:nvSpPr>
          <p:cNvPr id="4" name="Text Placeholder 4"/>
          <p:cNvSpPr>
            <a:spLocks noGrp="1"/>
          </p:cNvSpPr>
          <p:nvPr>
            <p:ph type="body" sz="quarter" idx="11" hasCustomPrompt="1"/>
          </p:nvPr>
        </p:nvSpPr>
        <p:spPr>
          <a:xfrm>
            <a:off x="307259" y="2009775"/>
            <a:ext cx="3540842" cy="3754921"/>
          </a:xfrm>
          <a:prstGeom prst="rect">
            <a:avLst/>
          </a:prstGeom>
        </p:spPr>
        <p:txBody>
          <a:bodyPr/>
          <a:lstStyle>
            <a:lvl1pPr marL="0" indent="0">
              <a:buNone/>
              <a:defRPr baseline="0">
                <a:solidFill>
                  <a:schemeClr val="accent2"/>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a:defRPr>
                <a:solidFill>
                  <a:schemeClr val="tx2"/>
                </a:solidFill>
                <a:latin typeface="Franklin Gothic Book" panose="020B0503020102020204" pitchFamily="34" charset="0"/>
              </a:defRPr>
            </a:lvl2pPr>
            <a:lvl3pPr>
              <a:defRPr>
                <a:solidFill>
                  <a:schemeClr val="bg2"/>
                </a:solidFill>
                <a:latin typeface="Franklin Gothic Book" panose="020B0503020102020204" pitchFamily="34" charset="0"/>
              </a:defRPr>
            </a:lvl3pPr>
          </a:lstStyle>
          <a:p>
            <a:pPr lvl="0"/>
            <a:r>
              <a:rPr lang="en-US" dirty="0"/>
              <a:t>Tap to add text</a:t>
            </a:r>
          </a:p>
        </p:txBody>
      </p:sp>
      <p:sp>
        <p:nvSpPr>
          <p:cNvPr id="5" name="Text Placeholder 4"/>
          <p:cNvSpPr>
            <a:spLocks noGrp="1"/>
          </p:cNvSpPr>
          <p:nvPr>
            <p:ph type="body" sz="quarter" idx="12" hasCustomPrompt="1"/>
          </p:nvPr>
        </p:nvSpPr>
        <p:spPr>
          <a:xfrm>
            <a:off x="4126784" y="2009775"/>
            <a:ext cx="3540842" cy="3754921"/>
          </a:xfrm>
          <a:prstGeom prst="rect">
            <a:avLst/>
          </a:prstGeom>
        </p:spPr>
        <p:txBody>
          <a:bodyPr/>
          <a:lstStyle>
            <a:lvl1pPr marL="0" indent="0">
              <a:buNone/>
              <a:defRPr baseline="0">
                <a:solidFill>
                  <a:schemeClr val="accent2"/>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a:defRPr>
                <a:solidFill>
                  <a:schemeClr val="tx2"/>
                </a:solidFill>
                <a:latin typeface="Franklin Gothic Book" panose="020B0503020102020204" pitchFamily="34" charset="0"/>
              </a:defRPr>
            </a:lvl2pPr>
            <a:lvl3pPr>
              <a:defRPr>
                <a:solidFill>
                  <a:schemeClr val="bg2"/>
                </a:solidFill>
                <a:latin typeface="Franklin Gothic Book" panose="020B0503020102020204" pitchFamily="34" charset="0"/>
              </a:defRPr>
            </a:lvl3pPr>
          </a:lstStyle>
          <a:p>
            <a:pPr lvl="0"/>
            <a:r>
              <a:rPr lang="en-US" dirty="0"/>
              <a:t>Tap to add text</a:t>
            </a:r>
          </a:p>
        </p:txBody>
      </p:sp>
      <p:sp>
        <p:nvSpPr>
          <p:cNvPr id="6" name="Text Placeholder 4"/>
          <p:cNvSpPr>
            <a:spLocks noGrp="1"/>
          </p:cNvSpPr>
          <p:nvPr>
            <p:ph type="body" sz="quarter" idx="13" hasCustomPrompt="1"/>
          </p:nvPr>
        </p:nvSpPr>
        <p:spPr>
          <a:xfrm>
            <a:off x="7946309" y="2009775"/>
            <a:ext cx="3540842" cy="3754921"/>
          </a:xfrm>
          <a:prstGeom prst="rect">
            <a:avLst/>
          </a:prstGeom>
        </p:spPr>
        <p:txBody>
          <a:bodyPr/>
          <a:lstStyle>
            <a:lvl1pPr marL="0" indent="0">
              <a:buNone/>
              <a:defRPr baseline="0">
                <a:solidFill>
                  <a:schemeClr val="accent2"/>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a:defRPr>
                <a:solidFill>
                  <a:schemeClr val="tx2"/>
                </a:solidFill>
                <a:latin typeface="Franklin Gothic Book" panose="020B0503020102020204" pitchFamily="34" charset="0"/>
              </a:defRPr>
            </a:lvl2pPr>
            <a:lvl3pPr>
              <a:defRPr>
                <a:solidFill>
                  <a:schemeClr val="bg2"/>
                </a:solidFill>
                <a:latin typeface="Franklin Gothic Book" panose="020B0503020102020204" pitchFamily="34" charset="0"/>
              </a:defRPr>
            </a:lvl3pPr>
          </a:lstStyle>
          <a:p>
            <a:pPr lvl="0"/>
            <a:r>
              <a:rPr lang="en-US" dirty="0"/>
              <a:t>Tap to add text</a:t>
            </a:r>
          </a:p>
        </p:txBody>
      </p:sp>
      <p:sp>
        <p:nvSpPr>
          <p:cNvPr id="7" name="Text Placeholder 2"/>
          <p:cNvSpPr>
            <a:spLocks noGrp="1"/>
          </p:cNvSpPr>
          <p:nvPr>
            <p:ph type="body" sz="quarter" idx="14"/>
          </p:nvPr>
        </p:nvSpPr>
        <p:spPr>
          <a:xfrm>
            <a:off x="307259" y="1146533"/>
            <a:ext cx="11179892" cy="501292"/>
          </a:xfrm>
          <a:prstGeom prst="rect">
            <a:avLst/>
          </a:prstGeom>
        </p:spPr>
        <p:txBody>
          <a:bodyPr/>
          <a:lstStyle>
            <a:lvl1pPr>
              <a:defRPr>
                <a:latin typeface="+mn-lt"/>
              </a:defRPr>
            </a:lvl1pPr>
          </a:lstStyle>
          <a:p>
            <a:pPr marL="0" indent="0">
              <a:buNone/>
            </a:pPr>
            <a:endParaRPr lang="en-US" sz="2000" dirty="0">
              <a:solidFill>
                <a:schemeClr val="bg2">
                  <a:lumMod val="75000"/>
                </a:schemeClr>
              </a:solidFill>
              <a:latin typeface="Franklin Gothic Medium Cond" panose="020B0606030402020204" pitchFamily="34" charset="0"/>
            </a:endParaRPr>
          </a:p>
        </p:txBody>
      </p:sp>
      <p:sp>
        <p:nvSpPr>
          <p:cNvPr id="9" name="Slide Number Placeholder 5"/>
          <p:cNvSpPr>
            <a:spLocks noGrp="1"/>
          </p:cNvSpPr>
          <p:nvPr>
            <p:ph type="sldNum" sz="quarter" idx="15"/>
          </p:nvPr>
        </p:nvSpPr>
        <p:spPr>
          <a:xfrm>
            <a:off x="11551253" y="6326854"/>
            <a:ext cx="466224" cy="365125"/>
          </a:xfrm>
          <a:prstGeom prst="rect">
            <a:avLst/>
          </a:prstGeom>
        </p:spPr>
        <p:txBody>
          <a:bodyPr/>
          <a:lstStyle/>
          <a:p>
            <a:pPr algn="r"/>
            <a:fld id="{ACC99BD4-D4E2-48F3-9FCE-EC6701EF20DF}" type="slidenum">
              <a:rPr lang="en-US" smtClean="0">
                <a:solidFill>
                  <a:srgbClr val="003366"/>
                </a:solidFill>
              </a:rPr>
              <a:pPr algn="r"/>
              <a:t>‹#›</a:t>
            </a:fld>
            <a:endParaRPr lang="en-US" dirty="0">
              <a:solidFill>
                <a:srgbClr val="003366"/>
              </a:solidFill>
            </a:endParaRPr>
          </a:p>
        </p:txBody>
      </p:sp>
    </p:spTree>
    <p:extLst>
      <p:ext uri="{BB962C8B-B14F-4D97-AF65-F5344CB8AC3E}">
        <p14:creationId xmlns:p14="http://schemas.microsoft.com/office/powerpoint/2010/main" val="124821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C0528-9337-4343-8B1A-85E1FFB19E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4CFE9B9-567D-4084-9227-C6BD5D930C15}"/>
              </a:ext>
            </a:extLst>
          </p:cNvPr>
          <p:cNvSpPr>
            <a:spLocks noGrp="1"/>
          </p:cNvSpPr>
          <p:nvPr>
            <p:ph type="body" idx="1"/>
          </p:nvPr>
        </p:nvSpPr>
        <p:spPr>
          <a:xfrm>
            <a:off x="838200" y="456247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6B8C934-F0D5-4DC3-8ED2-8A3D1F47F012}"/>
              </a:ext>
            </a:extLst>
          </p:cNvPr>
          <p:cNvSpPr>
            <a:spLocks noGrp="1"/>
          </p:cNvSpPr>
          <p:nvPr>
            <p:ph type="dt" sz="half" idx="10"/>
          </p:nvPr>
        </p:nvSpPr>
        <p:spPr/>
        <p:txBody>
          <a:bodyPr/>
          <a:lstStyle/>
          <a:p>
            <a:fld id="{01913D87-4A89-4F79-8380-5196EABA55D5}" type="datetimeFigureOut">
              <a:rPr lang="en-US" smtClean="0"/>
              <a:t>8/6/2019</a:t>
            </a:fld>
            <a:endParaRPr lang="en-US"/>
          </a:p>
        </p:txBody>
      </p:sp>
      <p:sp>
        <p:nvSpPr>
          <p:cNvPr id="5" name="Footer Placeholder 4">
            <a:extLst>
              <a:ext uri="{FF2B5EF4-FFF2-40B4-BE49-F238E27FC236}">
                <a16:creationId xmlns:a16="http://schemas.microsoft.com/office/drawing/2014/main" id="{D4055B9F-63AD-4ECE-AD35-43F8BB508B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6025A4-6616-4B2B-9551-C478C5E9C5DB}"/>
              </a:ext>
            </a:extLst>
          </p:cNvPr>
          <p:cNvSpPr>
            <a:spLocks noGrp="1"/>
          </p:cNvSpPr>
          <p:nvPr>
            <p:ph type="sldNum" sz="quarter" idx="12"/>
          </p:nvPr>
        </p:nvSpPr>
        <p:spPr/>
        <p:txBody>
          <a:bodyPr/>
          <a:lstStyle/>
          <a:p>
            <a:fld id="{2722D317-2A37-4C2A-A0C1-42C49C5B4475}" type="slidenum">
              <a:rPr lang="en-US" smtClean="0"/>
              <a:t>‹#›</a:t>
            </a:fld>
            <a:endParaRPr lang="en-US"/>
          </a:p>
        </p:txBody>
      </p:sp>
    </p:spTree>
    <p:extLst>
      <p:ext uri="{BB962C8B-B14F-4D97-AF65-F5344CB8AC3E}">
        <p14:creationId xmlns:p14="http://schemas.microsoft.com/office/powerpoint/2010/main" val="1855097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594990" y="295478"/>
            <a:ext cx="7002018" cy="574675"/>
          </a:xfrm>
          <a:prstGeom prst="rect">
            <a:avLst/>
          </a:prstGeom>
        </p:spPr>
        <p:txBody>
          <a:bodyPr wrap="square" lIns="0" tIns="0" rIns="0" bIns="0">
            <a:spAutoFit/>
          </a:bodyPr>
          <a:lstStyle>
            <a:lvl1pPr>
              <a:defRPr sz="3600" b="1" i="0">
                <a:solidFill>
                  <a:srgbClr val="000066"/>
                </a:solidFill>
                <a:latin typeface="Arial"/>
                <a:cs typeface="Arial"/>
              </a:defRPr>
            </a:lvl1pPr>
          </a:lstStyle>
          <a:p>
            <a:endParaRPr/>
          </a:p>
        </p:txBody>
      </p:sp>
      <p:sp>
        <p:nvSpPr>
          <p:cNvPr id="3" name="Holder 3"/>
          <p:cNvSpPr>
            <a:spLocks noGrp="1"/>
          </p:cNvSpPr>
          <p:nvPr>
            <p:ph type="body" idx="1"/>
          </p:nvPr>
        </p:nvSpPr>
        <p:spPr>
          <a:xfrm>
            <a:off x="688340" y="1573529"/>
            <a:ext cx="10815319" cy="229298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8/6/2019</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pic>
        <p:nvPicPr>
          <p:cNvPr id="10" name="Picture 9">
            <a:extLst>
              <a:ext uri="{FF2B5EF4-FFF2-40B4-BE49-F238E27FC236}">
                <a16:creationId xmlns:a16="http://schemas.microsoft.com/office/drawing/2014/main" id="{B8FBF6BF-BD95-4D2E-B979-E42957220AC8}"/>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267727" y="5598639"/>
            <a:ext cx="1373964" cy="1143825"/>
          </a:xfrm>
          <a:prstGeom prst="rect">
            <a:avLst/>
          </a:prstGeom>
        </p:spPr>
      </p:pic>
    </p:spTree>
    <p:extLst>
      <p:ext uri="{BB962C8B-B14F-4D97-AF65-F5344CB8AC3E}">
        <p14:creationId xmlns:p14="http://schemas.microsoft.com/office/powerpoint/2010/main" val="1820033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Office of Disability Integration and Coordination ">
            <a:extLst>
              <a:ext uri="{FF2B5EF4-FFF2-40B4-BE49-F238E27FC236}">
                <a16:creationId xmlns:a16="http://schemas.microsoft.com/office/drawing/2014/main" id="{F1EB1E4F-8B45-4836-82CD-0777D0F5ECC6}"/>
              </a:ext>
            </a:extLst>
          </p:cNvPr>
          <p:cNvSpPr>
            <a:spLocks noGrp="1"/>
          </p:cNvSpPr>
          <p:nvPr>
            <p:ph type="ctrTitle"/>
          </p:nvPr>
        </p:nvSpPr>
        <p:spPr>
          <a:xfrm>
            <a:off x="812800" y="858838"/>
            <a:ext cx="10363200" cy="741362"/>
          </a:xfrm>
        </p:spPr>
        <p:txBody>
          <a:bodyPr>
            <a:normAutofit/>
          </a:bodyPr>
          <a:lstStyle/>
          <a:p>
            <a:r>
              <a:rPr lang="en-US" sz="3800" b="0" dirty="0">
                <a:ln w="0"/>
                <a:solidFill>
                  <a:schemeClr val="tx2"/>
                </a:solidFill>
                <a:effectLst>
                  <a:outerShdw blurRad="38100" dist="19050" dir="2700000" algn="tl" rotWithShape="0">
                    <a:schemeClr val="dk1">
                      <a:alpha val="40000"/>
                    </a:schemeClr>
                  </a:outerShdw>
                </a:effectLst>
                <a:latin typeface="Franklin Gothic Demi" panose="020B0703020102020204" pitchFamily="34" charset="0"/>
              </a:rPr>
              <a:t>Office of Disability Integration and Coordination </a:t>
            </a:r>
          </a:p>
        </p:txBody>
      </p:sp>
      <p:sp>
        <p:nvSpPr>
          <p:cNvPr id="3" name="Subtitle 2" descr="Who we are and how we serve. &#10;">
            <a:extLst>
              <a:ext uri="{FF2B5EF4-FFF2-40B4-BE49-F238E27FC236}">
                <a16:creationId xmlns:a16="http://schemas.microsoft.com/office/drawing/2014/main" id="{E2CEE899-CEA6-499A-939B-706203393E1C}"/>
              </a:ext>
            </a:extLst>
          </p:cNvPr>
          <p:cNvSpPr>
            <a:spLocks noGrp="1"/>
          </p:cNvSpPr>
          <p:nvPr>
            <p:ph type="subTitle" idx="1"/>
          </p:nvPr>
        </p:nvSpPr>
        <p:spPr>
          <a:xfrm>
            <a:off x="103367" y="1709627"/>
            <a:ext cx="6652591" cy="430887"/>
          </a:xfrm>
        </p:spPr>
        <p:txBody>
          <a:bodyPr/>
          <a:lstStyle/>
          <a:p>
            <a:r>
              <a:rPr lang="en-US" sz="2800" dirty="0">
                <a:solidFill>
                  <a:schemeClr val="tx2"/>
                </a:solidFill>
                <a:latin typeface="Calibri" panose="020F0502020204030204" pitchFamily="34" charset="0"/>
                <a:cs typeface="Calibri" panose="020F0502020204030204" pitchFamily="34" charset="0"/>
              </a:rPr>
              <a:t>Who we are and how we serve. </a:t>
            </a:r>
          </a:p>
        </p:txBody>
      </p:sp>
    </p:spTree>
    <p:extLst>
      <p:ext uri="{BB962C8B-B14F-4D97-AF65-F5344CB8AC3E}">
        <p14:creationId xmlns:p14="http://schemas.microsoft.com/office/powerpoint/2010/main" val="639319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ODIC Strategic Plan – Goal 1"/>
          <p:cNvSpPr>
            <a:spLocks noGrp="1"/>
          </p:cNvSpPr>
          <p:nvPr>
            <p:ph type="title"/>
          </p:nvPr>
        </p:nvSpPr>
        <p:spPr/>
        <p:txBody>
          <a:bodyPr>
            <a:normAutofit/>
          </a:bodyPr>
          <a:lstStyle/>
          <a:p>
            <a:r>
              <a:rPr lang="en-US" b="1" dirty="0">
                <a:solidFill>
                  <a:schemeClr val="tx2"/>
                </a:solidFill>
              </a:rPr>
              <a:t>ODIC Strategic Plan – Goal 1</a:t>
            </a:r>
          </a:p>
        </p:txBody>
      </p:sp>
      <p:sp>
        <p:nvSpPr>
          <p:cNvPr id="6" name="Content Placeholder 2" descr="Advancing a Culture of Preparedness&#10;Support data driven decision making and planning for people with disabilities in all phases of emergency management.&#10;Mature the Community Advisory Group concept to include organizations that serve people with disabilities in all phases of emergency management at all levels of government and the private sector.&#10;Advance the concept of universal design as a measure to increase whole community resilience.&#10;">
            <a:extLst>
              <a:ext uri="{FF2B5EF4-FFF2-40B4-BE49-F238E27FC236}">
                <a16:creationId xmlns:a16="http://schemas.microsoft.com/office/drawing/2014/main" id="{DC12548E-140D-4AE6-9DE1-63D44845529A}"/>
              </a:ext>
            </a:extLst>
          </p:cNvPr>
          <p:cNvSpPr txBox="1">
            <a:spLocks/>
          </p:cNvSpPr>
          <p:nvPr/>
        </p:nvSpPr>
        <p:spPr>
          <a:xfrm>
            <a:off x="514351" y="654511"/>
            <a:ext cx="10972800" cy="4994030"/>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1200"/>
              </a:spcBef>
              <a:buNone/>
            </a:pPr>
            <a:r>
              <a:rPr lang="en-US" b="1" dirty="0">
                <a:solidFill>
                  <a:schemeClr val="tx2"/>
                </a:solidFill>
                <a:latin typeface="Calibri" panose="020F0502020204030204" pitchFamily="34" charset="0"/>
                <a:cs typeface="Calibri" panose="020F0502020204030204" pitchFamily="34" charset="0"/>
              </a:rPr>
              <a:t>Advancing a Culture of Preparedness</a:t>
            </a:r>
          </a:p>
          <a:p>
            <a:pPr lvl="1">
              <a:lnSpc>
                <a:spcPct val="100000"/>
              </a:lnSpc>
              <a:spcBef>
                <a:spcPts val="1200"/>
              </a:spcBef>
            </a:pPr>
            <a:r>
              <a:rPr lang="en-US" dirty="0">
                <a:solidFill>
                  <a:schemeClr val="tx2"/>
                </a:solidFill>
                <a:latin typeface="Calibri" panose="020F0502020204030204" pitchFamily="34" charset="0"/>
                <a:cs typeface="Calibri" panose="020F0502020204030204" pitchFamily="34" charset="0"/>
              </a:rPr>
              <a:t>Support data driven decision making and planning for people with disabilities in all phases of emergency management.</a:t>
            </a:r>
          </a:p>
          <a:p>
            <a:pPr lvl="1">
              <a:lnSpc>
                <a:spcPct val="100000"/>
              </a:lnSpc>
              <a:spcBef>
                <a:spcPts val="1200"/>
              </a:spcBef>
            </a:pPr>
            <a:r>
              <a:rPr lang="en-US" dirty="0">
                <a:solidFill>
                  <a:schemeClr val="tx2"/>
                </a:solidFill>
                <a:latin typeface="Calibri" panose="020F0502020204030204" pitchFamily="34" charset="0"/>
                <a:cs typeface="Calibri" panose="020F0502020204030204" pitchFamily="34" charset="0"/>
              </a:rPr>
              <a:t>Mature the Community Advisory Group concept to include organizations that serve people with disabilities in all phases of emergency management at all levels of government and the private sector.</a:t>
            </a:r>
          </a:p>
          <a:p>
            <a:pPr lvl="1">
              <a:lnSpc>
                <a:spcPct val="100000"/>
              </a:lnSpc>
              <a:spcBef>
                <a:spcPts val="1200"/>
              </a:spcBef>
            </a:pPr>
            <a:r>
              <a:rPr lang="en-US" dirty="0">
                <a:solidFill>
                  <a:schemeClr val="tx2"/>
                </a:solidFill>
                <a:latin typeface="Calibri" panose="020F0502020204030204" pitchFamily="34" charset="0"/>
                <a:cs typeface="Calibri" panose="020F0502020204030204" pitchFamily="34" charset="0"/>
              </a:rPr>
              <a:t>Advance the concept of universal design as a measure to increase whole community resilience.</a:t>
            </a:r>
          </a:p>
          <a:p>
            <a:pPr lvl="1">
              <a:lnSpc>
                <a:spcPct val="100000"/>
              </a:lnSpc>
              <a:spcBef>
                <a:spcPts val="1200"/>
              </a:spcBef>
            </a:pPr>
            <a:endParaRPr lang="en-US" sz="2300" b="1" dirty="0">
              <a:solidFill>
                <a:srgbClr val="002060"/>
              </a:solidFill>
            </a:endParaRPr>
          </a:p>
        </p:txBody>
      </p:sp>
      <p:sp>
        <p:nvSpPr>
          <p:cNvPr id="3" name="Slide Number Placeholder 2">
            <a:extLst>
              <a:ext uri="{FF2B5EF4-FFF2-40B4-BE49-F238E27FC236}">
                <a16:creationId xmlns:a16="http://schemas.microsoft.com/office/drawing/2014/main" id="{94782306-A81F-4F5C-88E2-CBE539E95715}"/>
              </a:ext>
            </a:extLst>
          </p:cNvPr>
          <p:cNvSpPr>
            <a:spLocks noGrp="1"/>
          </p:cNvSpPr>
          <p:nvPr>
            <p:ph type="sldNum" sz="quarter" idx="15"/>
          </p:nvPr>
        </p:nvSpPr>
        <p:spPr/>
        <p:txBody>
          <a:bodyPr/>
          <a:lstStyle/>
          <a:p>
            <a:pPr algn="r"/>
            <a:fld id="{ACC99BD4-D4E2-48F3-9FCE-EC6701EF20DF}" type="slidenum">
              <a:rPr lang="en-US" smtClean="0">
                <a:solidFill>
                  <a:srgbClr val="003366"/>
                </a:solidFill>
              </a:rPr>
              <a:pPr algn="r"/>
              <a:t>10</a:t>
            </a:fld>
            <a:endParaRPr lang="en-US" dirty="0">
              <a:solidFill>
                <a:srgbClr val="003366"/>
              </a:solidFill>
            </a:endParaRPr>
          </a:p>
        </p:txBody>
      </p:sp>
    </p:spTree>
    <p:extLst>
      <p:ext uri="{BB962C8B-B14F-4D97-AF65-F5344CB8AC3E}">
        <p14:creationId xmlns:p14="http://schemas.microsoft.com/office/powerpoint/2010/main" val="873956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ODIC Strategic Plan – Goal 2"/>
          <p:cNvSpPr>
            <a:spLocks noGrp="1"/>
          </p:cNvSpPr>
          <p:nvPr>
            <p:ph type="title"/>
          </p:nvPr>
        </p:nvSpPr>
        <p:spPr/>
        <p:txBody>
          <a:bodyPr>
            <a:normAutofit/>
          </a:bodyPr>
          <a:lstStyle/>
          <a:p>
            <a:r>
              <a:rPr lang="en-US" b="1" dirty="0">
                <a:solidFill>
                  <a:schemeClr val="tx2"/>
                </a:solidFill>
              </a:rPr>
              <a:t>ODIC Strategic Plan – Goal 2</a:t>
            </a:r>
          </a:p>
        </p:txBody>
      </p:sp>
      <p:sp>
        <p:nvSpPr>
          <p:cNvPr id="6" name="Content Placeholder 2" descr="Prepare the Nation for Catastrophic Disasters&#10;Integrate disability competency as an element of both the FEMA Qualification System and the National Qualification System.&#10;Support the collaboration with local, state, and national stakeholders to share innovative strategies and tools to better serve survivors with disabilities during all phases of emergency management.&#10;Support outcome driven recovery through the development of metrics to measure programmatic outcomes for survivors with disabilities.&#10;">
            <a:extLst>
              <a:ext uri="{FF2B5EF4-FFF2-40B4-BE49-F238E27FC236}">
                <a16:creationId xmlns:a16="http://schemas.microsoft.com/office/drawing/2014/main" id="{DC12548E-140D-4AE6-9DE1-63D44845529A}"/>
              </a:ext>
            </a:extLst>
          </p:cNvPr>
          <p:cNvSpPr txBox="1">
            <a:spLocks/>
          </p:cNvSpPr>
          <p:nvPr/>
        </p:nvSpPr>
        <p:spPr>
          <a:xfrm>
            <a:off x="609600" y="1169378"/>
            <a:ext cx="10972800" cy="4994030"/>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1200"/>
              </a:spcBef>
              <a:buNone/>
            </a:pPr>
            <a:r>
              <a:rPr lang="en-US" b="1" dirty="0">
                <a:solidFill>
                  <a:srgbClr val="002060"/>
                </a:solidFill>
                <a:latin typeface="Calibri" panose="020F0502020204030204" pitchFamily="34" charset="0"/>
                <a:cs typeface="Calibri" panose="020F0502020204030204" pitchFamily="34" charset="0"/>
              </a:rPr>
              <a:t>Prepare the Nation for Catastrophic Disasters</a:t>
            </a:r>
          </a:p>
          <a:p>
            <a:pPr lvl="1">
              <a:lnSpc>
                <a:spcPct val="100000"/>
              </a:lnSpc>
              <a:spcBef>
                <a:spcPts val="1200"/>
              </a:spcBef>
            </a:pPr>
            <a:r>
              <a:rPr lang="en-US" sz="2800" dirty="0">
                <a:solidFill>
                  <a:srgbClr val="002060"/>
                </a:solidFill>
                <a:latin typeface="Calibri" panose="020F0502020204030204" pitchFamily="34" charset="0"/>
                <a:cs typeface="Calibri" panose="020F0502020204030204" pitchFamily="34" charset="0"/>
              </a:rPr>
              <a:t>Integrate disability competency as an element of both the FEMA Qualification System and the National Qualification System.</a:t>
            </a:r>
          </a:p>
          <a:p>
            <a:pPr lvl="1">
              <a:lnSpc>
                <a:spcPct val="100000"/>
              </a:lnSpc>
              <a:spcBef>
                <a:spcPts val="1200"/>
              </a:spcBef>
            </a:pPr>
            <a:r>
              <a:rPr lang="en-US" sz="2800" dirty="0">
                <a:solidFill>
                  <a:srgbClr val="002060"/>
                </a:solidFill>
                <a:latin typeface="Calibri" panose="020F0502020204030204" pitchFamily="34" charset="0"/>
                <a:cs typeface="Calibri" panose="020F0502020204030204" pitchFamily="34" charset="0"/>
              </a:rPr>
              <a:t>Support the collaboration with local, state, and national stakeholders to share innovative strategies and tools to better serve disaster survivors with disabilities during all phases of emergency management.</a:t>
            </a:r>
          </a:p>
          <a:p>
            <a:pPr lvl="1">
              <a:lnSpc>
                <a:spcPct val="100000"/>
              </a:lnSpc>
              <a:spcBef>
                <a:spcPts val="1200"/>
              </a:spcBef>
            </a:pPr>
            <a:r>
              <a:rPr lang="en-US" sz="2800" dirty="0">
                <a:solidFill>
                  <a:srgbClr val="002060"/>
                </a:solidFill>
                <a:latin typeface="Calibri" panose="020F0502020204030204" pitchFamily="34" charset="0"/>
                <a:cs typeface="Calibri" panose="020F0502020204030204" pitchFamily="34" charset="0"/>
              </a:rPr>
              <a:t>Support outcome driven recovery through the development of metrics to measure programmatic outcomes for disaster survivors with disabilities.</a:t>
            </a:r>
          </a:p>
          <a:p>
            <a:pPr lvl="1">
              <a:lnSpc>
                <a:spcPct val="100000"/>
              </a:lnSpc>
              <a:spcBef>
                <a:spcPts val="1200"/>
              </a:spcBef>
            </a:pPr>
            <a:endParaRPr lang="en-US" sz="2300" dirty="0">
              <a:solidFill>
                <a:srgbClr val="002060"/>
              </a:solidFill>
            </a:endParaRPr>
          </a:p>
        </p:txBody>
      </p:sp>
      <p:sp>
        <p:nvSpPr>
          <p:cNvPr id="3" name="Slide Number Placeholder 2">
            <a:extLst>
              <a:ext uri="{FF2B5EF4-FFF2-40B4-BE49-F238E27FC236}">
                <a16:creationId xmlns:a16="http://schemas.microsoft.com/office/drawing/2014/main" id="{F050F2EA-32CB-4AE3-9CBF-46D582CFF7A4}"/>
              </a:ext>
            </a:extLst>
          </p:cNvPr>
          <p:cNvSpPr>
            <a:spLocks noGrp="1"/>
          </p:cNvSpPr>
          <p:nvPr>
            <p:ph type="sldNum" sz="quarter" idx="15"/>
          </p:nvPr>
        </p:nvSpPr>
        <p:spPr/>
        <p:txBody>
          <a:bodyPr/>
          <a:lstStyle/>
          <a:p>
            <a:pPr algn="r"/>
            <a:fld id="{ACC99BD4-D4E2-48F3-9FCE-EC6701EF20DF}" type="slidenum">
              <a:rPr lang="en-US" smtClean="0">
                <a:solidFill>
                  <a:srgbClr val="003366"/>
                </a:solidFill>
              </a:rPr>
              <a:pPr algn="r"/>
              <a:t>11</a:t>
            </a:fld>
            <a:endParaRPr lang="en-US" dirty="0">
              <a:solidFill>
                <a:srgbClr val="003366"/>
              </a:solidFill>
            </a:endParaRPr>
          </a:p>
        </p:txBody>
      </p:sp>
    </p:spTree>
    <p:extLst>
      <p:ext uri="{BB962C8B-B14F-4D97-AF65-F5344CB8AC3E}">
        <p14:creationId xmlns:p14="http://schemas.microsoft.com/office/powerpoint/2010/main" val="457122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ODIC Strategic Plan – Goal 3"/>
          <p:cNvSpPr>
            <a:spLocks noGrp="1"/>
          </p:cNvSpPr>
          <p:nvPr>
            <p:ph type="title"/>
          </p:nvPr>
        </p:nvSpPr>
        <p:spPr/>
        <p:txBody>
          <a:bodyPr>
            <a:normAutofit/>
          </a:bodyPr>
          <a:lstStyle/>
          <a:p>
            <a:r>
              <a:rPr lang="en-US" b="1" dirty="0">
                <a:solidFill>
                  <a:schemeClr val="tx2"/>
                </a:solidFill>
              </a:rPr>
              <a:t>ODIC Strategic Plan – Goal 3</a:t>
            </a:r>
          </a:p>
        </p:txBody>
      </p:sp>
      <p:sp>
        <p:nvSpPr>
          <p:cNvPr id="6" name="Content Placeholder 2" descr="Reducing the Complexity of FEMA&#10;Streamline the grantee experience for survivors with disabilities.&#10;Deepen engagement with Individual Assistance programs to jointly develop strategies to reduce barriers to access for survivors with disabilities.  &#10;Build knowledge of disability equities with Public Assistance and increase accessibility for recovery projects reimbursed through the Public Assistance program.&#10;">
            <a:extLst>
              <a:ext uri="{FF2B5EF4-FFF2-40B4-BE49-F238E27FC236}">
                <a16:creationId xmlns:a16="http://schemas.microsoft.com/office/drawing/2014/main" id="{DC12548E-140D-4AE6-9DE1-63D44845529A}"/>
              </a:ext>
            </a:extLst>
          </p:cNvPr>
          <p:cNvSpPr txBox="1">
            <a:spLocks/>
          </p:cNvSpPr>
          <p:nvPr/>
        </p:nvSpPr>
        <p:spPr>
          <a:xfrm>
            <a:off x="410805" y="549176"/>
            <a:ext cx="10972800" cy="4994030"/>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1200"/>
              </a:spcBef>
              <a:buNone/>
            </a:pPr>
            <a:r>
              <a:rPr lang="en-US" b="1" dirty="0">
                <a:solidFill>
                  <a:schemeClr val="tx2"/>
                </a:solidFill>
                <a:latin typeface="Calibri" panose="020F0502020204030204" pitchFamily="34" charset="0"/>
                <a:cs typeface="Calibri" panose="020F0502020204030204" pitchFamily="34" charset="0"/>
              </a:rPr>
              <a:t>Reducing the Complexity of FEMA</a:t>
            </a:r>
          </a:p>
          <a:p>
            <a:pPr lvl="1">
              <a:lnSpc>
                <a:spcPct val="100000"/>
              </a:lnSpc>
              <a:spcBef>
                <a:spcPts val="1200"/>
              </a:spcBef>
            </a:pPr>
            <a:r>
              <a:rPr lang="en-US" dirty="0">
                <a:solidFill>
                  <a:schemeClr val="tx2"/>
                </a:solidFill>
                <a:latin typeface="Calibri" panose="020F0502020204030204" pitchFamily="34" charset="0"/>
                <a:cs typeface="Calibri" panose="020F0502020204030204" pitchFamily="34" charset="0"/>
              </a:rPr>
              <a:t>Streamline the grantee experience for disaster survivors with disabilities.</a:t>
            </a:r>
          </a:p>
          <a:p>
            <a:pPr lvl="1">
              <a:lnSpc>
                <a:spcPct val="100000"/>
              </a:lnSpc>
              <a:spcBef>
                <a:spcPts val="1200"/>
              </a:spcBef>
            </a:pPr>
            <a:r>
              <a:rPr lang="en-US" dirty="0">
                <a:solidFill>
                  <a:schemeClr val="tx2"/>
                </a:solidFill>
                <a:latin typeface="Calibri" panose="020F0502020204030204" pitchFamily="34" charset="0"/>
                <a:cs typeface="Calibri" panose="020F0502020204030204" pitchFamily="34" charset="0"/>
              </a:rPr>
              <a:t>Deepen engagement with Individual Assistance programs to jointly develop strategies to reduce barriers to access for disaster survivors with disabilities.  </a:t>
            </a:r>
          </a:p>
          <a:p>
            <a:pPr lvl="1">
              <a:lnSpc>
                <a:spcPct val="100000"/>
              </a:lnSpc>
              <a:spcBef>
                <a:spcPts val="1200"/>
              </a:spcBef>
            </a:pPr>
            <a:r>
              <a:rPr lang="en-US" dirty="0">
                <a:solidFill>
                  <a:schemeClr val="tx2"/>
                </a:solidFill>
                <a:latin typeface="Calibri" panose="020F0502020204030204" pitchFamily="34" charset="0"/>
                <a:cs typeface="Calibri" panose="020F0502020204030204" pitchFamily="34" charset="0"/>
              </a:rPr>
              <a:t>Build knowledge of disability equities with Public Assistance and increase accessibility for recovery projects reimbursed through the Public Assistance program.</a:t>
            </a:r>
          </a:p>
          <a:p>
            <a:pPr lvl="1">
              <a:lnSpc>
                <a:spcPct val="100000"/>
              </a:lnSpc>
              <a:spcBef>
                <a:spcPts val="1200"/>
              </a:spcBef>
            </a:pPr>
            <a:endParaRPr lang="en-US" sz="2300" dirty="0">
              <a:solidFill>
                <a:srgbClr val="002060"/>
              </a:solidFill>
            </a:endParaRPr>
          </a:p>
        </p:txBody>
      </p:sp>
      <p:sp>
        <p:nvSpPr>
          <p:cNvPr id="3" name="Slide Number Placeholder 2">
            <a:extLst>
              <a:ext uri="{FF2B5EF4-FFF2-40B4-BE49-F238E27FC236}">
                <a16:creationId xmlns:a16="http://schemas.microsoft.com/office/drawing/2014/main" id="{0AB173ED-06E8-4EBC-B99D-AED3D19F9930}"/>
              </a:ext>
            </a:extLst>
          </p:cNvPr>
          <p:cNvSpPr>
            <a:spLocks noGrp="1"/>
          </p:cNvSpPr>
          <p:nvPr>
            <p:ph type="sldNum" sz="quarter" idx="15"/>
          </p:nvPr>
        </p:nvSpPr>
        <p:spPr/>
        <p:txBody>
          <a:bodyPr/>
          <a:lstStyle/>
          <a:p>
            <a:pPr algn="r"/>
            <a:fld id="{ACC99BD4-D4E2-48F3-9FCE-EC6701EF20DF}" type="slidenum">
              <a:rPr lang="en-US" smtClean="0">
                <a:solidFill>
                  <a:srgbClr val="003366"/>
                </a:solidFill>
              </a:rPr>
              <a:pPr algn="r"/>
              <a:t>12</a:t>
            </a:fld>
            <a:endParaRPr lang="en-US" dirty="0">
              <a:solidFill>
                <a:srgbClr val="003366"/>
              </a:solidFill>
            </a:endParaRPr>
          </a:p>
        </p:txBody>
      </p:sp>
    </p:spTree>
    <p:extLst>
      <p:ext uri="{BB962C8B-B14F-4D97-AF65-F5344CB8AC3E}">
        <p14:creationId xmlns:p14="http://schemas.microsoft.com/office/powerpoint/2010/main" val="394050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ODIC’s Role in Headquarters"/>
          <p:cNvSpPr>
            <a:spLocks noGrp="1"/>
          </p:cNvSpPr>
          <p:nvPr>
            <p:ph type="title"/>
          </p:nvPr>
        </p:nvSpPr>
        <p:spPr/>
        <p:txBody>
          <a:bodyPr>
            <a:normAutofit/>
          </a:bodyPr>
          <a:lstStyle/>
          <a:p>
            <a:r>
              <a:rPr lang="en-US" b="1" dirty="0">
                <a:solidFill>
                  <a:schemeClr val="tx2"/>
                </a:solidFill>
              </a:rPr>
              <a:t>ODIC’s Role in Headquarters</a:t>
            </a:r>
          </a:p>
        </p:txBody>
      </p:sp>
      <p:sp>
        <p:nvSpPr>
          <p:cNvPr id="6" name="Content Placeholder 2" descr="The Post-Katrina Emergency Management Reform Act (PKEMRA) created the role of a Disability Coordinator at FEMA. &#10;The Office of Disability Integration and Coordination grew out of the need to provide support to the Disability Coordinator&#10;ODIC provides technical assistance and advisory service to FEMA leadership. &#10;ODIC staffs the Disability Integration desk in the National Response Coordination Center (NRCC). &#10;">
            <a:extLst>
              <a:ext uri="{FF2B5EF4-FFF2-40B4-BE49-F238E27FC236}">
                <a16:creationId xmlns:a16="http://schemas.microsoft.com/office/drawing/2014/main" id="{DC12548E-140D-4AE6-9DE1-63D44845529A}"/>
              </a:ext>
            </a:extLst>
          </p:cNvPr>
          <p:cNvSpPr txBox="1">
            <a:spLocks/>
          </p:cNvSpPr>
          <p:nvPr/>
        </p:nvSpPr>
        <p:spPr>
          <a:xfrm>
            <a:off x="410805" y="930839"/>
            <a:ext cx="10972800" cy="4501660"/>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1200"/>
              </a:spcBef>
            </a:pPr>
            <a:r>
              <a:rPr lang="en-US" dirty="0">
                <a:solidFill>
                  <a:schemeClr val="tx2"/>
                </a:solidFill>
                <a:latin typeface="Calibri" panose="020F0502020204030204" pitchFamily="34" charset="0"/>
                <a:cs typeface="Calibri" panose="020F0502020204030204" pitchFamily="34" charset="0"/>
              </a:rPr>
              <a:t>The Post-Katrina Emergency Management Reform Act (PKEMRA) created the role of a Disability Coordinator at FEMA. </a:t>
            </a:r>
          </a:p>
          <a:p>
            <a:pPr>
              <a:lnSpc>
                <a:spcPct val="100000"/>
              </a:lnSpc>
              <a:spcBef>
                <a:spcPts val="1200"/>
              </a:spcBef>
            </a:pPr>
            <a:r>
              <a:rPr lang="en-US" dirty="0">
                <a:solidFill>
                  <a:schemeClr val="tx2"/>
                </a:solidFill>
                <a:latin typeface="Calibri" panose="020F0502020204030204" pitchFamily="34" charset="0"/>
                <a:cs typeface="Calibri" panose="020F0502020204030204" pitchFamily="34" charset="0"/>
              </a:rPr>
              <a:t>The Office of Disability Integration and Coordination grew out of the need to provide support to the Disability Coordinator.</a:t>
            </a:r>
          </a:p>
          <a:p>
            <a:pPr>
              <a:lnSpc>
                <a:spcPct val="100000"/>
              </a:lnSpc>
              <a:spcBef>
                <a:spcPts val="1200"/>
              </a:spcBef>
            </a:pPr>
            <a:r>
              <a:rPr lang="en-US" dirty="0">
                <a:solidFill>
                  <a:schemeClr val="tx2"/>
                </a:solidFill>
                <a:latin typeface="Calibri" panose="020F0502020204030204" pitchFamily="34" charset="0"/>
                <a:cs typeface="Calibri" panose="020F0502020204030204" pitchFamily="34" charset="0"/>
              </a:rPr>
              <a:t>ODIC provides technical assistance and advisory service to FEMA leadership. </a:t>
            </a:r>
          </a:p>
          <a:p>
            <a:pPr>
              <a:lnSpc>
                <a:spcPct val="100000"/>
              </a:lnSpc>
              <a:spcBef>
                <a:spcPts val="1200"/>
              </a:spcBef>
            </a:pPr>
            <a:r>
              <a:rPr lang="en-US" dirty="0">
                <a:solidFill>
                  <a:schemeClr val="tx2"/>
                </a:solidFill>
                <a:latin typeface="Calibri" panose="020F0502020204030204" pitchFamily="34" charset="0"/>
                <a:cs typeface="Calibri" panose="020F0502020204030204" pitchFamily="34" charset="0"/>
              </a:rPr>
              <a:t>ODIC staffs the Disability Integration desk in the National Response Coordination Center (NRCC). </a:t>
            </a:r>
          </a:p>
        </p:txBody>
      </p:sp>
      <p:sp>
        <p:nvSpPr>
          <p:cNvPr id="3" name="Slide Number Placeholder 2">
            <a:extLst>
              <a:ext uri="{FF2B5EF4-FFF2-40B4-BE49-F238E27FC236}">
                <a16:creationId xmlns:a16="http://schemas.microsoft.com/office/drawing/2014/main" id="{1595A018-F353-41D4-9464-31C43279632F}"/>
              </a:ext>
            </a:extLst>
          </p:cNvPr>
          <p:cNvSpPr>
            <a:spLocks noGrp="1"/>
          </p:cNvSpPr>
          <p:nvPr>
            <p:ph type="sldNum" sz="quarter" idx="15"/>
          </p:nvPr>
        </p:nvSpPr>
        <p:spPr/>
        <p:txBody>
          <a:bodyPr/>
          <a:lstStyle/>
          <a:p>
            <a:pPr algn="r"/>
            <a:fld id="{ACC99BD4-D4E2-48F3-9FCE-EC6701EF20DF}" type="slidenum">
              <a:rPr lang="en-US" smtClean="0">
                <a:solidFill>
                  <a:srgbClr val="003366"/>
                </a:solidFill>
              </a:rPr>
              <a:pPr algn="r"/>
              <a:t>13</a:t>
            </a:fld>
            <a:endParaRPr lang="en-US" dirty="0">
              <a:solidFill>
                <a:srgbClr val="003366"/>
              </a:solidFill>
            </a:endParaRPr>
          </a:p>
        </p:txBody>
      </p:sp>
    </p:spTree>
    <p:extLst>
      <p:ext uri="{BB962C8B-B14F-4D97-AF65-F5344CB8AC3E}">
        <p14:creationId xmlns:p14="http://schemas.microsoft.com/office/powerpoint/2010/main" val="1121981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ODIC’s Role in the Regions"/>
          <p:cNvSpPr>
            <a:spLocks noGrp="1"/>
          </p:cNvSpPr>
          <p:nvPr>
            <p:ph type="title"/>
          </p:nvPr>
        </p:nvSpPr>
        <p:spPr/>
        <p:txBody>
          <a:bodyPr>
            <a:normAutofit/>
          </a:bodyPr>
          <a:lstStyle/>
          <a:p>
            <a:r>
              <a:rPr lang="en-US" b="1" dirty="0">
                <a:solidFill>
                  <a:schemeClr val="tx2"/>
                </a:solidFill>
              </a:rPr>
              <a:t>ODIC’s Role in the Regions</a:t>
            </a:r>
          </a:p>
        </p:txBody>
      </p:sp>
      <p:sp>
        <p:nvSpPr>
          <p:cNvPr id="6" name="Content Placeholder 2" descr="Each Region has a Regional Disability Integration Specialist (RDIS) to advise the Regional Administrator and Senior Regional Leadership.&#10;The RDIS advances the mission and strategic plan of ODIC in the Regions.&#10;The RDIS works with states and organizations to develop strategic partnerships with the disability community to promote a culture of preparedness.&#10;The RDIS supports the Regional Response Coordination Center as an advisor to the Director of the RRCC and leadership during activations. &#10;">
            <a:extLst>
              <a:ext uri="{FF2B5EF4-FFF2-40B4-BE49-F238E27FC236}">
                <a16:creationId xmlns:a16="http://schemas.microsoft.com/office/drawing/2014/main" id="{DC12548E-140D-4AE6-9DE1-63D44845529A}"/>
              </a:ext>
            </a:extLst>
          </p:cNvPr>
          <p:cNvSpPr txBox="1">
            <a:spLocks/>
          </p:cNvSpPr>
          <p:nvPr/>
        </p:nvSpPr>
        <p:spPr>
          <a:xfrm>
            <a:off x="410805" y="843374"/>
            <a:ext cx="10972800" cy="4547610"/>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1200"/>
              </a:spcBef>
            </a:pPr>
            <a:r>
              <a:rPr lang="en-US" sz="2400" dirty="0">
                <a:solidFill>
                  <a:schemeClr val="tx2"/>
                </a:solidFill>
                <a:latin typeface="Calibri" panose="020F0502020204030204" pitchFamily="34" charset="0"/>
                <a:cs typeface="Calibri" panose="020F0502020204030204" pitchFamily="34" charset="0"/>
              </a:rPr>
              <a:t>Each Region has a Regional Disability Integration Specialist (RDIS) to advise the Regional Administrator and Senior Regional Leadership.</a:t>
            </a:r>
          </a:p>
          <a:p>
            <a:pPr>
              <a:lnSpc>
                <a:spcPct val="100000"/>
              </a:lnSpc>
              <a:spcBef>
                <a:spcPts val="1200"/>
              </a:spcBef>
            </a:pPr>
            <a:r>
              <a:rPr lang="en-US" sz="2400" dirty="0">
                <a:solidFill>
                  <a:schemeClr val="tx2"/>
                </a:solidFill>
                <a:latin typeface="Calibri" panose="020F0502020204030204" pitchFamily="34" charset="0"/>
                <a:cs typeface="Calibri" panose="020F0502020204030204" pitchFamily="34" charset="0"/>
              </a:rPr>
              <a:t>The RDIS advances the mission and strategic plan of ODIC in the Regions.</a:t>
            </a:r>
          </a:p>
          <a:p>
            <a:pPr>
              <a:lnSpc>
                <a:spcPct val="100000"/>
              </a:lnSpc>
              <a:spcBef>
                <a:spcPts val="1200"/>
              </a:spcBef>
            </a:pPr>
            <a:r>
              <a:rPr lang="en-US" sz="2400" dirty="0">
                <a:solidFill>
                  <a:schemeClr val="tx2"/>
                </a:solidFill>
                <a:latin typeface="Calibri" panose="020F0502020204030204" pitchFamily="34" charset="0"/>
                <a:cs typeface="Calibri" panose="020F0502020204030204" pitchFamily="34" charset="0"/>
              </a:rPr>
              <a:t>The RDIS works with states and organizations to develop strategic partnerships with the disability community to promote a culture of preparedness.</a:t>
            </a:r>
          </a:p>
          <a:p>
            <a:pPr>
              <a:lnSpc>
                <a:spcPct val="100000"/>
              </a:lnSpc>
              <a:spcBef>
                <a:spcPts val="1200"/>
              </a:spcBef>
            </a:pPr>
            <a:r>
              <a:rPr lang="en-US" sz="2400" dirty="0">
                <a:solidFill>
                  <a:schemeClr val="tx2"/>
                </a:solidFill>
                <a:latin typeface="Calibri" panose="020F0502020204030204" pitchFamily="34" charset="0"/>
                <a:cs typeface="Calibri" panose="020F0502020204030204" pitchFamily="34" charset="0"/>
              </a:rPr>
              <a:t>The RDIS supports the Regional Response Coordination Center as an advisor to the Director of the RRCC and leadership during activations. </a:t>
            </a:r>
          </a:p>
          <a:p>
            <a:pPr>
              <a:lnSpc>
                <a:spcPct val="100000"/>
              </a:lnSpc>
              <a:spcBef>
                <a:spcPts val="1200"/>
              </a:spcBef>
            </a:pPr>
            <a:endParaRPr lang="en-US" sz="2700" dirty="0">
              <a:solidFill>
                <a:srgbClr val="002060"/>
              </a:solidFill>
            </a:endParaRPr>
          </a:p>
        </p:txBody>
      </p:sp>
      <p:sp>
        <p:nvSpPr>
          <p:cNvPr id="3" name="Slide Number Placeholder 2">
            <a:extLst>
              <a:ext uri="{FF2B5EF4-FFF2-40B4-BE49-F238E27FC236}">
                <a16:creationId xmlns:a16="http://schemas.microsoft.com/office/drawing/2014/main" id="{D4946580-699B-43B9-ADF7-8D521D6C07C0}"/>
              </a:ext>
            </a:extLst>
          </p:cNvPr>
          <p:cNvSpPr>
            <a:spLocks noGrp="1"/>
          </p:cNvSpPr>
          <p:nvPr>
            <p:ph type="sldNum" sz="quarter" idx="15"/>
          </p:nvPr>
        </p:nvSpPr>
        <p:spPr/>
        <p:txBody>
          <a:bodyPr/>
          <a:lstStyle/>
          <a:p>
            <a:pPr algn="r"/>
            <a:fld id="{ACC99BD4-D4E2-48F3-9FCE-EC6701EF20DF}" type="slidenum">
              <a:rPr lang="en-US" smtClean="0">
                <a:solidFill>
                  <a:srgbClr val="003366"/>
                </a:solidFill>
              </a:rPr>
              <a:pPr algn="r"/>
              <a:t>14</a:t>
            </a:fld>
            <a:endParaRPr lang="en-US" dirty="0">
              <a:solidFill>
                <a:srgbClr val="003366"/>
              </a:solidFill>
            </a:endParaRPr>
          </a:p>
        </p:txBody>
      </p:sp>
    </p:spTree>
    <p:extLst>
      <p:ext uri="{BB962C8B-B14F-4D97-AF65-F5344CB8AC3E}">
        <p14:creationId xmlns:p14="http://schemas.microsoft.com/office/powerpoint/2010/main" val="637818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The Role of the Disability Integration Cadre in Disasters"/>
          <p:cNvSpPr>
            <a:spLocks noGrp="1"/>
          </p:cNvSpPr>
          <p:nvPr>
            <p:ph type="title"/>
          </p:nvPr>
        </p:nvSpPr>
        <p:spPr/>
        <p:txBody>
          <a:bodyPr>
            <a:noAutofit/>
          </a:bodyPr>
          <a:lstStyle/>
          <a:p>
            <a:r>
              <a:rPr lang="en-US" sz="3600" b="1" dirty="0">
                <a:solidFill>
                  <a:schemeClr val="tx2"/>
                </a:solidFill>
              </a:rPr>
              <a:t>The Role of the Disability Integration Cadre in Disasters</a:t>
            </a:r>
          </a:p>
        </p:txBody>
      </p:sp>
      <p:sp>
        <p:nvSpPr>
          <p:cNvPr id="6" name="Content Placeholder 2" descr="ODIC manages the Disability Integration Cadre; deploying Disability Integration Advisors to support disaster response and recovery operations.&#10;The Disability Integration Advisor is responsible for providing senior field leadership with advice and counsel to facilitate disability integration during all phases of response and recovery efforts.&#10;The Disability Integration Advisor accomplishes this task by providing:&#10;Technical assistance in the identification and elimination of barriers to program access by survivors with disabilities;&#10;Strategies to efficiently and effectively meet the diverse needs of disaster survivors with disabilities;&#10;Tactics on the integration of universal design into mitigation and recovery projects that can make rebuilding efforts inclusive of the whole community&#10;">
            <a:extLst>
              <a:ext uri="{FF2B5EF4-FFF2-40B4-BE49-F238E27FC236}">
                <a16:creationId xmlns:a16="http://schemas.microsoft.com/office/drawing/2014/main" id="{DC12548E-140D-4AE6-9DE1-63D44845529A}"/>
              </a:ext>
            </a:extLst>
          </p:cNvPr>
          <p:cNvSpPr txBox="1">
            <a:spLocks/>
          </p:cNvSpPr>
          <p:nvPr/>
        </p:nvSpPr>
        <p:spPr>
          <a:xfrm>
            <a:off x="609600" y="1169378"/>
            <a:ext cx="10972800" cy="4994030"/>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1200"/>
              </a:spcBef>
            </a:pPr>
            <a:r>
              <a:rPr lang="en-US" sz="2300" dirty="0">
                <a:solidFill>
                  <a:srgbClr val="002060"/>
                </a:solidFill>
                <a:latin typeface="Calibri" panose="020F0502020204030204" pitchFamily="34" charset="0"/>
                <a:cs typeface="Calibri" panose="020F0502020204030204" pitchFamily="34" charset="0"/>
              </a:rPr>
              <a:t>ODIC manages the Disability Integration Cadre; deploying Disability Integration Advisors to support disaster response and recovery operations.</a:t>
            </a:r>
          </a:p>
          <a:p>
            <a:pPr>
              <a:lnSpc>
                <a:spcPct val="100000"/>
              </a:lnSpc>
              <a:spcBef>
                <a:spcPts val="1200"/>
              </a:spcBef>
            </a:pPr>
            <a:r>
              <a:rPr lang="en-US" sz="2300" dirty="0">
                <a:solidFill>
                  <a:srgbClr val="002060"/>
                </a:solidFill>
                <a:latin typeface="Calibri" panose="020F0502020204030204" pitchFamily="34" charset="0"/>
                <a:cs typeface="Calibri" panose="020F0502020204030204" pitchFamily="34" charset="0"/>
              </a:rPr>
              <a:t>The Disability Integration Advisor is responsible for providing senior field leadership with advice and counsel to facilitate disability integration during all phases of response and recovery efforts.</a:t>
            </a:r>
          </a:p>
          <a:p>
            <a:pPr>
              <a:lnSpc>
                <a:spcPct val="100000"/>
              </a:lnSpc>
              <a:spcBef>
                <a:spcPts val="1200"/>
              </a:spcBef>
            </a:pPr>
            <a:r>
              <a:rPr lang="en-US" sz="2300" dirty="0">
                <a:solidFill>
                  <a:srgbClr val="002060"/>
                </a:solidFill>
                <a:latin typeface="Calibri" panose="020F0502020204030204" pitchFamily="34" charset="0"/>
                <a:cs typeface="Calibri" panose="020F0502020204030204" pitchFamily="34" charset="0"/>
              </a:rPr>
              <a:t>The Disability Integration Advisor accomplishes this task by providing:</a:t>
            </a:r>
          </a:p>
          <a:p>
            <a:pPr lvl="1">
              <a:lnSpc>
                <a:spcPct val="100000"/>
              </a:lnSpc>
              <a:spcBef>
                <a:spcPts val="1200"/>
              </a:spcBef>
            </a:pPr>
            <a:r>
              <a:rPr lang="en-US" sz="2300" dirty="0">
                <a:solidFill>
                  <a:srgbClr val="002060"/>
                </a:solidFill>
                <a:latin typeface="Calibri" panose="020F0502020204030204" pitchFamily="34" charset="0"/>
                <a:cs typeface="Calibri" panose="020F0502020204030204" pitchFamily="34" charset="0"/>
              </a:rPr>
              <a:t>Technical assistance in the identification and elimination of barriers to program access by disaster survivors with disabilities.</a:t>
            </a:r>
          </a:p>
          <a:p>
            <a:pPr lvl="1">
              <a:lnSpc>
                <a:spcPct val="100000"/>
              </a:lnSpc>
              <a:spcBef>
                <a:spcPts val="1200"/>
              </a:spcBef>
            </a:pPr>
            <a:r>
              <a:rPr lang="en-US" sz="2300" dirty="0">
                <a:solidFill>
                  <a:srgbClr val="002060"/>
                </a:solidFill>
                <a:latin typeface="Calibri" panose="020F0502020204030204" pitchFamily="34" charset="0"/>
                <a:cs typeface="Calibri" panose="020F0502020204030204" pitchFamily="34" charset="0"/>
              </a:rPr>
              <a:t>Strategies to efficiently and effectively meet the diverse needs of disaster survivors with disabilities. </a:t>
            </a:r>
          </a:p>
          <a:p>
            <a:pPr lvl="1">
              <a:lnSpc>
                <a:spcPct val="100000"/>
              </a:lnSpc>
              <a:spcBef>
                <a:spcPts val="1200"/>
              </a:spcBef>
            </a:pPr>
            <a:r>
              <a:rPr lang="en-US" sz="2300" dirty="0">
                <a:solidFill>
                  <a:srgbClr val="002060"/>
                </a:solidFill>
                <a:latin typeface="Calibri" panose="020F0502020204030204" pitchFamily="34" charset="0"/>
                <a:cs typeface="Calibri" panose="020F0502020204030204" pitchFamily="34" charset="0"/>
              </a:rPr>
              <a:t>Tactics on the integration of universal design into mitigation and recovery projects that can make rebuilding efforts inclusive of the whole community.</a:t>
            </a:r>
          </a:p>
        </p:txBody>
      </p:sp>
      <p:sp>
        <p:nvSpPr>
          <p:cNvPr id="3" name="Slide Number Placeholder 2">
            <a:extLst>
              <a:ext uri="{FF2B5EF4-FFF2-40B4-BE49-F238E27FC236}">
                <a16:creationId xmlns:a16="http://schemas.microsoft.com/office/drawing/2014/main" id="{AE0EDC6D-6660-4E04-8305-9EFD439A74E1}"/>
              </a:ext>
            </a:extLst>
          </p:cNvPr>
          <p:cNvSpPr>
            <a:spLocks noGrp="1"/>
          </p:cNvSpPr>
          <p:nvPr>
            <p:ph type="sldNum" sz="quarter" idx="15"/>
          </p:nvPr>
        </p:nvSpPr>
        <p:spPr/>
        <p:txBody>
          <a:bodyPr/>
          <a:lstStyle/>
          <a:p>
            <a:pPr algn="r"/>
            <a:fld id="{ACC99BD4-D4E2-48F3-9FCE-EC6701EF20DF}" type="slidenum">
              <a:rPr lang="en-US" smtClean="0">
                <a:solidFill>
                  <a:srgbClr val="003366"/>
                </a:solidFill>
              </a:rPr>
              <a:pPr algn="r"/>
              <a:t>15</a:t>
            </a:fld>
            <a:endParaRPr lang="en-US" dirty="0">
              <a:solidFill>
                <a:srgbClr val="003366"/>
              </a:solidFill>
            </a:endParaRPr>
          </a:p>
        </p:txBody>
      </p:sp>
    </p:spTree>
    <p:extLst>
      <p:ext uri="{BB962C8B-B14F-4D97-AF65-F5344CB8AC3E}">
        <p14:creationId xmlns:p14="http://schemas.microsoft.com/office/powerpoint/2010/main" val="2244597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Program and Policy Initiatives: An Overview&#10;Arthur Craig – Program and Policy Branch Chief  ">
            <a:extLst>
              <a:ext uri="{FF2B5EF4-FFF2-40B4-BE49-F238E27FC236}">
                <a16:creationId xmlns:a16="http://schemas.microsoft.com/office/drawing/2014/main" id="{7BDB0A04-A5E0-47C9-8932-59C222551CEB}"/>
              </a:ext>
            </a:extLst>
          </p:cNvPr>
          <p:cNvSpPr>
            <a:spLocks noGrp="1"/>
          </p:cNvSpPr>
          <p:nvPr>
            <p:ph type="title"/>
          </p:nvPr>
        </p:nvSpPr>
        <p:spPr>
          <a:xfrm>
            <a:off x="803082" y="-3594021"/>
            <a:ext cx="11012556" cy="11783864"/>
          </a:xfrm>
        </p:spPr>
        <p:txBody>
          <a:bodyPr/>
          <a:lstStyle/>
          <a:p>
            <a:pPr algn="ctr"/>
            <a:r>
              <a:rPr lang="en-US" b="1" dirty="0"/>
              <a:t> </a:t>
            </a:r>
            <a:br>
              <a:rPr lang="en-US" b="1" dirty="0"/>
            </a:br>
            <a:br>
              <a:rPr lang="en-US" b="1" dirty="0"/>
            </a:br>
            <a:br>
              <a:rPr lang="en-US" b="1" dirty="0"/>
            </a:br>
            <a:br>
              <a:rPr lang="en-US" b="1" dirty="0"/>
            </a:br>
            <a:r>
              <a:rPr lang="en-US" b="1" dirty="0">
                <a:solidFill>
                  <a:schemeClr val="tx2"/>
                </a:solidFill>
                <a:latin typeface="Calibri" panose="020F0502020204030204" pitchFamily="34" charset="0"/>
                <a:cs typeface="Calibri" panose="020F0502020204030204" pitchFamily="34" charset="0"/>
              </a:rPr>
              <a:t>Program and Policy Initiatives: </a:t>
            </a:r>
            <a:br>
              <a:rPr lang="en-US" b="1" dirty="0">
                <a:solidFill>
                  <a:schemeClr val="tx2"/>
                </a:solidFill>
                <a:latin typeface="Calibri" panose="020F0502020204030204" pitchFamily="34" charset="0"/>
                <a:cs typeface="Calibri" panose="020F0502020204030204" pitchFamily="34" charset="0"/>
              </a:rPr>
            </a:br>
            <a:r>
              <a:rPr lang="en-US" b="1" dirty="0">
                <a:solidFill>
                  <a:schemeClr val="tx2"/>
                </a:solidFill>
                <a:latin typeface="Calibri" panose="020F0502020204030204" pitchFamily="34" charset="0"/>
                <a:cs typeface="Calibri" panose="020F0502020204030204" pitchFamily="34" charset="0"/>
              </a:rPr>
              <a:t>An Overview</a:t>
            </a:r>
            <a:br>
              <a:rPr lang="en-US" b="1" dirty="0">
                <a:solidFill>
                  <a:schemeClr val="tx2"/>
                </a:solidFill>
                <a:latin typeface="Calibri" panose="020F0502020204030204" pitchFamily="34" charset="0"/>
                <a:cs typeface="Calibri" panose="020F0502020204030204" pitchFamily="34" charset="0"/>
              </a:rPr>
            </a:br>
            <a:r>
              <a:rPr lang="en-US" sz="2400" dirty="0">
                <a:solidFill>
                  <a:schemeClr val="tx2"/>
                </a:solidFill>
                <a:latin typeface="Calibri" panose="020F0502020204030204" pitchFamily="34" charset="0"/>
                <a:cs typeface="Calibri" panose="020F0502020204030204" pitchFamily="34" charset="0"/>
              </a:rPr>
              <a:t>Arthur Craig – Program and Policy Branch Chief  </a:t>
            </a:r>
            <a:br>
              <a:rPr lang="en-US" dirty="0">
                <a:solidFill>
                  <a:schemeClr val="tx2"/>
                </a:solidFill>
                <a:latin typeface="Calibri" panose="020F0502020204030204" pitchFamily="34" charset="0"/>
                <a:cs typeface="Calibri" panose="020F0502020204030204" pitchFamily="34" charset="0"/>
              </a:rPr>
            </a:br>
            <a:br>
              <a:rPr lang="en-US" b="1" dirty="0">
                <a:solidFill>
                  <a:schemeClr val="tx2"/>
                </a:solidFill>
                <a:latin typeface="Calibri" panose="020F0502020204030204" pitchFamily="34" charset="0"/>
                <a:cs typeface="Calibri" panose="020F0502020204030204" pitchFamily="34" charset="0"/>
              </a:rPr>
            </a:br>
            <a:br>
              <a:rPr lang="en-US" sz="2400" dirty="0">
                <a:solidFill>
                  <a:schemeClr val="bg2"/>
                </a:solidFill>
                <a:latin typeface="Calibri" panose="020F0502020204030204" pitchFamily="34" charset="0"/>
                <a:cs typeface="Calibri" panose="020F0502020204030204" pitchFamily="34" charset="0"/>
              </a:rPr>
            </a:br>
            <a:br>
              <a:rPr lang="en-US" b="1" dirty="0">
                <a:solidFill>
                  <a:schemeClr val="bg2"/>
                </a:solidFill>
                <a:latin typeface="Calibri" panose="020F0502020204030204" pitchFamily="34" charset="0"/>
                <a:cs typeface="Calibri" panose="020F0502020204030204" pitchFamily="34" charset="0"/>
              </a:rPr>
            </a:br>
            <a:br>
              <a:rPr lang="en-US" b="1" dirty="0">
                <a:solidFill>
                  <a:schemeClr val="bg2"/>
                </a:solidFill>
                <a:latin typeface="Calibri" panose="020F0502020204030204" pitchFamily="34" charset="0"/>
                <a:cs typeface="Calibri" panose="020F0502020204030204" pitchFamily="34" charset="0"/>
              </a:rPr>
            </a:br>
            <a:endParaRPr lang="en-US" b="1" dirty="0">
              <a:solidFill>
                <a:schemeClr val="bg2"/>
              </a:solidFill>
              <a:latin typeface="Franklin Gothic Demi" panose="020B0703020102020204" pitchFamily="34" charset="0"/>
            </a:endParaRPr>
          </a:p>
        </p:txBody>
      </p:sp>
      <p:sp>
        <p:nvSpPr>
          <p:cNvPr id="2" name="Slide Number Placeholder 1">
            <a:extLst>
              <a:ext uri="{FF2B5EF4-FFF2-40B4-BE49-F238E27FC236}">
                <a16:creationId xmlns:a16="http://schemas.microsoft.com/office/drawing/2014/main" id="{15CA2D0F-EB83-4367-BB13-7199B3FC5A5D}"/>
              </a:ext>
            </a:extLst>
          </p:cNvPr>
          <p:cNvSpPr>
            <a:spLocks noGrp="1"/>
          </p:cNvSpPr>
          <p:nvPr>
            <p:ph type="sldNum" sz="quarter" idx="12"/>
          </p:nvPr>
        </p:nvSpPr>
        <p:spPr/>
        <p:txBody>
          <a:bodyPr/>
          <a:lstStyle/>
          <a:p>
            <a:fld id="{2722D317-2A37-4C2A-A0C1-42C49C5B4475}" type="slidenum">
              <a:rPr lang="en-US" smtClean="0"/>
              <a:t>16</a:t>
            </a:fld>
            <a:endParaRPr lang="en-US"/>
          </a:p>
        </p:txBody>
      </p:sp>
    </p:spTree>
    <p:extLst>
      <p:ext uri="{BB962C8B-B14F-4D97-AF65-F5344CB8AC3E}">
        <p14:creationId xmlns:p14="http://schemas.microsoft.com/office/powerpoint/2010/main" val="3817043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Program and Policy Initiatives ">
            <a:extLst>
              <a:ext uri="{FF2B5EF4-FFF2-40B4-BE49-F238E27FC236}">
                <a16:creationId xmlns:a16="http://schemas.microsoft.com/office/drawing/2014/main" id="{94ECB918-23A9-4E46-803E-9A444F467F54}"/>
              </a:ext>
            </a:extLst>
          </p:cNvPr>
          <p:cNvSpPr>
            <a:spLocks noGrp="1"/>
          </p:cNvSpPr>
          <p:nvPr>
            <p:ph type="title"/>
          </p:nvPr>
        </p:nvSpPr>
        <p:spPr>
          <a:xfrm>
            <a:off x="838200" y="681037"/>
            <a:ext cx="7002018" cy="574675"/>
          </a:xfrm>
        </p:spPr>
        <p:txBody>
          <a:bodyPr/>
          <a:lstStyle/>
          <a:p>
            <a:r>
              <a:rPr lang="en-US" dirty="0">
                <a:solidFill>
                  <a:schemeClr val="tx2"/>
                </a:solidFill>
                <a:latin typeface="Franklin Gothic Demi" panose="020B0703020102020204" pitchFamily="34" charset="0"/>
              </a:rPr>
              <a:t>Program and Policy Initiatives </a:t>
            </a:r>
          </a:p>
        </p:txBody>
      </p:sp>
      <p:sp>
        <p:nvSpPr>
          <p:cNvPr id="3" name="Content Placeholder 2" descr="Individual Assistance &#10;Disaster Recovery Reform Act  &#10;Data Analysis &#10;Public Assistance&#10;Office of Response and Recovery  &#10;">
            <a:extLst>
              <a:ext uri="{FF2B5EF4-FFF2-40B4-BE49-F238E27FC236}">
                <a16:creationId xmlns:a16="http://schemas.microsoft.com/office/drawing/2014/main" id="{27A66776-379F-49FF-AC9B-8C1BF972B7F0}"/>
              </a:ext>
            </a:extLst>
          </p:cNvPr>
          <p:cNvSpPr>
            <a:spLocks noGrp="1"/>
          </p:cNvSpPr>
          <p:nvPr>
            <p:ph idx="1"/>
          </p:nvPr>
        </p:nvSpPr>
        <p:spPr>
          <a:xfrm>
            <a:off x="838200" y="1547564"/>
            <a:ext cx="10515600" cy="4486275"/>
          </a:xfrm>
        </p:spPr>
        <p:txBody>
          <a:bodyPr>
            <a:normAutofit/>
          </a:bodyPr>
          <a:lstStyle/>
          <a:p>
            <a:pPr>
              <a:buFont typeface="Arial" panose="020B0604020202020204" pitchFamily="34" charset="0"/>
              <a:buChar char="•"/>
            </a:pPr>
            <a:r>
              <a:rPr lang="en-US" sz="2000" dirty="0">
                <a:solidFill>
                  <a:schemeClr val="tx2"/>
                </a:solidFill>
                <a:latin typeface="Calibri" panose="020F0502020204030204" pitchFamily="34" charset="0"/>
                <a:cs typeface="Calibri" panose="020F0502020204030204" pitchFamily="34" charset="0"/>
              </a:rPr>
              <a:t>Individual Assistance </a:t>
            </a:r>
          </a:p>
          <a:p>
            <a:endParaRPr lang="en-US" sz="2000" dirty="0">
              <a:solidFill>
                <a:schemeClr val="tx2"/>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US" sz="2000" dirty="0">
                <a:solidFill>
                  <a:schemeClr val="tx2"/>
                </a:solidFill>
                <a:latin typeface="Calibri" panose="020F0502020204030204" pitchFamily="34" charset="0"/>
                <a:cs typeface="Calibri" panose="020F0502020204030204" pitchFamily="34" charset="0"/>
              </a:rPr>
              <a:t>Disaster Recovery Reform Act  </a:t>
            </a:r>
          </a:p>
          <a:p>
            <a:endParaRPr lang="en-US" sz="2000" dirty="0">
              <a:solidFill>
                <a:schemeClr val="tx2"/>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US" sz="2000" dirty="0">
                <a:solidFill>
                  <a:schemeClr val="tx2"/>
                </a:solidFill>
                <a:latin typeface="Calibri" panose="020F0502020204030204" pitchFamily="34" charset="0"/>
                <a:cs typeface="Calibri" panose="020F0502020204030204" pitchFamily="34" charset="0"/>
              </a:rPr>
              <a:t>Data Analysis </a:t>
            </a:r>
          </a:p>
          <a:p>
            <a:pPr>
              <a:buFont typeface="Arial" panose="020B0604020202020204" pitchFamily="34" charset="0"/>
              <a:buChar char="•"/>
            </a:pPr>
            <a:endParaRPr lang="en-US" sz="2000" dirty="0">
              <a:solidFill>
                <a:schemeClr val="tx2"/>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US" sz="2000" dirty="0">
                <a:solidFill>
                  <a:schemeClr val="tx2"/>
                </a:solidFill>
                <a:latin typeface="Calibri" panose="020F0502020204030204" pitchFamily="34" charset="0"/>
                <a:cs typeface="Calibri" panose="020F0502020204030204" pitchFamily="34" charset="0"/>
              </a:rPr>
              <a:t>Public Assistance</a:t>
            </a:r>
          </a:p>
          <a:p>
            <a:endParaRPr lang="en-US" sz="2000" dirty="0">
              <a:solidFill>
                <a:schemeClr val="tx2"/>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US" sz="2000" dirty="0">
                <a:solidFill>
                  <a:schemeClr val="tx2"/>
                </a:solidFill>
                <a:latin typeface="Calibri" panose="020F0502020204030204" pitchFamily="34" charset="0"/>
                <a:cs typeface="Calibri" panose="020F0502020204030204" pitchFamily="34" charset="0"/>
              </a:rPr>
              <a:t>Office of Response and Recovery  </a:t>
            </a:r>
          </a:p>
          <a:p>
            <a:pPr>
              <a:buFont typeface="Arial" panose="020B0604020202020204" pitchFamily="34" charset="0"/>
              <a:buChar char="•"/>
            </a:pPr>
            <a:endParaRPr lang="en-US" sz="2400" dirty="0">
              <a:solidFill>
                <a:schemeClr val="bg2"/>
              </a:solidFill>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1B153CFA-E833-4E32-B499-9C0AEC16824B}"/>
              </a:ext>
            </a:extLst>
          </p:cNvPr>
          <p:cNvSpPr>
            <a:spLocks noGrp="1"/>
          </p:cNvSpPr>
          <p:nvPr>
            <p:ph type="sldNum" sz="quarter" idx="10"/>
          </p:nvPr>
        </p:nvSpPr>
        <p:spPr/>
        <p:txBody>
          <a:bodyPr/>
          <a:lstStyle/>
          <a:p>
            <a:pPr>
              <a:defRPr/>
            </a:pPr>
            <a:fld id="{7E5BE26F-64BF-4F43-85A4-3A1A39976263}" type="slidenum">
              <a:rPr lang="en-US" altLang="en-US" smtClean="0"/>
              <a:pPr>
                <a:defRPr/>
              </a:pPr>
              <a:t>17</a:t>
            </a:fld>
            <a:endParaRPr lang="en-US" altLang="en-US" dirty="0"/>
          </a:p>
        </p:txBody>
      </p:sp>
    </p:spTree>
    <p:extLst>
      <p:ext uri="{BB962C8B-B14F-4D97-AF65-F5344CB8AC3E}">
        <p14:creationId xmlns:p14="http://schemas.microsoft.com/office/powerpoint/2010/main" val="9949269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Program and Policy Initiative: Individual Assistance &#10;Ed Ahern – Disability Integration Advisor – Individual Assistance Detail ">
            <a:extLst>
              <a:ext uri="{FF2B5EF4-FFF2-40B4-BE49-F238E27FC236}">
                <a16:creationId xmlns:a16="http://schemas.microsoft.com/office/drawing/2014/main" id="{7BDB0A04-A5E0-47C9-8932-59C222551CEB}"/>
              </a:ext>
            </a:extLst>
          </p:cNvPr>
          <p:cNvSpPr>
            <a:spLocks noGrp="1"/>
          </p:cNvSpPr>
          <p:nvPr>
            <p:ph type="title"/>
          </p:nvPr>
        </p:nvSpPr>
        <p:spPr>
          <a:xfrm>
            <a:off x="951871" y="-56950"/>
            <a:ext cx="10515600" cy="5909310"/>
          </a:xfrm>
        </p:spPr>
        <p:txBody>
          <a:bodyPr/>
          <a:lstStyle/>
          <a:p>
            <a:pPr algn="ctr"/>
            <a:r>
              <a:rPr lang="en-US" b="1" dirty="0"/>
              <a:t> </a:t>
            </a:r>
            <a:br>
              <a:rPr lang="en-US" b="1" dirty="0"/>
            </a:br>
            <a:r>
              <a:rPr lang="en-US" b="1" dirty="0">
                <a:solidFill>
                  <a:schemeClr val="tx2"/>
                </a:solidFill>
                <a:latin typeface="Calibri" panose="020F0502020204030204" pitchFamily="34" charset="0"/>
                <a:cs typeface="Calibri" panose="020F0502020204030204" pitchFamily="34" charset="0"/>
              </a:rPr>
              <a:t>Program and Policy Initiative: Individual Assistance </a:t>
            </a:r>
            <a:br>
              <a:rPr lang="en-US" b="1" dirty="0">
                <a:solidFill>
                  <a:schemeClr val="tx2"/>
                </a:solidFill>
                <a:latin typeface="Calibri" panose="020F0502020204030204" pitchFamily="34" charset="0"/>
                <a:cs typeface="Calibri" panose="020F0502020204030204" pitchFamily="34" charset="0"/>
              </a:rPr>
            </a:br>
            <a:r>
              <a:rPr lang="en-US" sz="2400" dirty="0">
                <a:solidFill>
                  <a:schemeClr val="tx2"/>
                </a:solidFill>
                <a:latin typeface="Calibri" panose="020F0502020204030204" pitchFamily="34" charset="0"/>
                <a:cs typeface="Calibri" panose="020F0502020204030204" pitchFamily="34" charset="0"/>
              </a:rPr>
              <a:t>Ed Ahern – Disability Integration Advisor – Individual Assistance Detail </a:t>
            </a:r>
            <a:br>
              <a:rPr lang="en-US" sz="2400" dirty="0">
                <a:solidFill>
                  <a:schemeClr val="tx2"/>
                </a:solidFill>
                <a:latin typeface="Calibri" panose="020F0502020204030204" pitchFamily="34" charset="0"/>
                <a:cs typeface="Calibri" panose="020F0502020204030204" pitchFamily="34" charset="0"/>
              </a:rPr>
            </a:br>
            <a:br>
              <a:rPr lang="en-US" b="1" dirty="0">
                <a:solidFill>
                  <a:schemeClr val="tx2"/>
                </a:solidFill>
                <a:latin typeface="Calibri" panose="020F0502020204030204" pitchFamily="34" charset="0"/>
                <a:cs typeface="Calibri" panose="020F0502020204030204" pitchFamily="34" charset="0"/>
              </a:rPr>
            </a:br>
            <a:br>
              <a:rPr lang="en-US" b="1" dirty="0">
                <a:solidFill>
                  <a:schemeClr val="tx2"/>
                </a:solidFill>
                <a:latin typeface="Calibri" panose="020F0502020204030204" pitchFamily="34" charset="0"/>
                <a:cs typeface="Calibri" panose="020F0502020204030204" pitchFamily="34" charset="0"/>
              </a:rPr>
            </a:br>
            <a:endParaRPr lang="en-US" b="1" dirty="0">
              <a:solidFill>
                <a:schemeClr val="tx2"/>
              </a:solidFill>
              <a:latin typeface="Franklin Gothic Demi" panose="020B0703020102020204" pitchFamily="34" charset="0"/>
            </a:endParaRPr>
          </a:p>
        </p:txBody>
      </p:sp>
      <p:sp>
        <p:nvSpPr>
          <p:cNvPr id="2" name="Slide Number Placeholder 1">
            <a:extLst>
              <a:ext uri="{FF2B5EF4-FFF2-40B4-BE49-F238E27FC236}">
                <a16:creationId xmlns:a16="http://schemas.microsoft.com/office/drawing/2014/main" id="{AF6216B1-31DB-44C6-B87C-F7D32D02E80F}"/>
              </a:ext>
            </a:extLst>
          </p:cNvPr>
          <p:cNvSpPr>
            <a:spLocks noGrp="1"/>
          </p:cNvSpPr>
          <p:nvPr>
            <p:ph type="sldNum" sz="quarter" idx="12"/>
          </p:nvPr>
        </p:nvSpPr>
        <p:spPr/>
        <p:txBody>
          <a:bodyPr/>
          <a:lstStyle/>
          <a:p>
            <a:fld id="{2722D317-2A37-4C2A-A0C1-42C49C5B4475}" type="slidenum">
              <a:rPr lang="en-US" smtClean="0"/>
              <a:t>18</a:t>
            </a:fld>
            <a:endParaRPr lang="en-US"/>
          </a:p>
        </p:txBody>
      </p:sp>
    </p:spTree>
    <p:extLst>
      <p:ext uri="{BB962C8B-B14F-4D97-AF65-F5344CB8AC3E}">
        <p14:creationId xmlns:p14="http://schemas.microsoft.com/office/powerpoint/2010/main" val="2634591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Individual Assistance (IA)">
            <a:extLst>
              <a:ext uri="{FF2B5EF4-FFF2-40B4-BE49-F238E27FC236}">
                <a16:creationId xmlns:a16="http://schemas.microsoft.com/office/drawing/2014/main" id="{94ECB918-23A9-4E46-803E-9A444F467F54}"/>
              </a:ext>
            </a:extLst>
          </p:cNvPr>
          <p:cNvSpPr>
            <a:spLocks noGrp="1"/>
          </p:cNvSpPr>
          <p:nvPr>
            <p:ph type="title"/>
          </p:nvPr>
        </p:nvSpPr>
        <p:spPr>
          <a:xfrm>
            <a:off x="838200" y="573773"/>
            <a:ext cx="7002018" cy="574675"/>
          </a:xfrm>
        </p:spPr>
        <p:txBody>
          <a:bodyPr/>
          <a:lstStyle/>
          <a:p>
            <a:r>
              <a:rPr lang="en-US" dirty="0">
                <a:solidFill>
                  <a:schemeClr val="tx2"/>
                </a:solidFill>
                <a:latin typeface="Franklin Gothic Demi" panose="020B0703020102020204" pitchFamily="34" charset="0"/>
              </a:rPr>
              <a:t>Individual Assistance (IA)</a:t>
            </a:r>
          </a:p>
        </p:txBody>
      </p:sp>
      <p:sp>
        <p:nvSpPr>
          <p:cNvPr id="3" name="Content Placeholder 2" descr="The Individual Assistance (IA) Division’s mission is to ensure that individuals and families who have been affected by disasters have access to the full range of FEMA programs in a timely manner and that the best possible level of service is provided to applicants in the administration of programs such as: &#10;Individuals and Households Program (IHP)&#10;Mass Care and Emergency Assistance&#10;Disaster Unemployment Assistance (DUA)&#10;Crisis Counseling Program (CCP)&#10;Disaster Legal Services (DLS)&#10;Disaster Case Management (DCM)&#10;">
            <a:extLst>
              <a:ext uri="{FF2B5EF4-FFF2-40B4-BE49-F238E27FC236}">
                <a16:creationId xmlns:a16="http://schemas.microsoft.com/office/drawing/2014/main" id="{27A66776-379F-49FF-AC9B-8C1BF972B7F0}"/>
              </a:ext>
            </a:extLst>
          </p:cNvPr>
          <p:cNvSpPr>
            <a:spLocks noGrp="1"/>
          </p:cNvSpPr>
          <p:nvPr>
            <p:ph idx="1"/>
          </p:nvPr>
        </p:nvSpPr>
        <p:spPr>
          <a:xfrm>
            <a:off x="838200" y="1444197"/>
            <a:ext cx="10515600" cy="4486275"/>
          </a:xfrm>
        </p:spPr>
        <p:txBody>
          <a:bodyPr>
            <a:normAutofit lnSpcReduction="10000"/>
          </a:bodyPr>
          <a:lstStyle/>
          <a:p>
            <a:pPr>
              <a:buFont typeface="Arial" panose="020B0604020202020204" pitchFamily="34" charset="0"/>
              <a:buChar char="•"/>
            </a:pPr>
            <a:r>
              <a:rPr lang="en-US" sz="2000" dirty="0">
                <a:solidFill>
                  <a:schemeClr val="tx2"/>
                </a:solidFill>
                <a:latin typeface="Calibri" panose="020F0502020204030204" pitchFamily="34" charset="0"/>
                <a:cs typeface="Calibri" panose="020F0502020204030204" pitchFamily="34" charset="0"/>
              </a:rPr>
              <a:t>The Individual Assistance (IA) Division’s mission is to ensure that individuals and families who have been affected by disasters have access to the full range of FEMA programs in a timely manner and that the best possible level of service is provided to applicants in the administration of programs such as: </a:t>
            </a:r>
          </a:p>
          <a:p>
            <a:pPr lvl="1">
              <a:buFont typeface="Arial" panose="020B0604020202020204" pitchFamily="34" charset="0"/>
              <a:buChar char="•"/>
            </a:pPr>
            <a:r>
              <a:rPr lang="en-US" sz="2000" dirty="0">
                <a:solidFill>
                  <a:schemeClr val="tx2"/>
                </a:solidFill>
                <a:latin typeface="Calibri" panose="020F0502020204030204" pitchFamily="34" charset="0"/>
                <a:cs typeface="Calibri" panose="020F0502020204030204" pitchFamily="34" charset="0"/>
              </a:rPr>
              <a:t>Individuals and Households Program (IHP)</a:t>
            </a:r>
          </a:p>
          <a:p>
            <a:pPr lvl="1"/>
            <a:endParaRPr lang="en-US" sz="2000" dirty="0">
              <a:solidFill>
                <a:schemeClr val="tx2"/>
              </a:solidFill>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2000" dirty="0">
                <a:solidFill>
                  <a:schemeClr val="tx2"/>
                </a:solidFill>
                <a:latin typeface="Calibri" panose="020F0502020204030204" pitchFamily="34" charset="0"/>
                <a:cs typeface="Calibri" panose="020F0502020204030204" pitchFamily="34" charset="0"/>
              </a:rPr>
              <a:t>Mass Care and Emergency Assistance</a:t>
            </a:r>
          </a:p>
          <a:p>
            <a:pPr lvl="1"/>
            <a:endParaRPr lang="en-US" sz="2000" dirty="0">
              <a:solidFill>
                <a:schemeClr val="tx2"/>
              </a:solidFill>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2000" dirty="0">
                <a:solidFill>
                  <a:schemeClr val="tx2"/>
                </a:solidFill>
                <a:latin typeface="Calibri" panose="020F0502020204030204" pitchFamily="34" charset="0"/>
                <a:cs typeface="Calibri" panose="020F0502020204030204" pitchFamily="34" charset="0"/>
              </a:rPr>
              <a:t>Disaster Unemployment Assistance (DUA)</a:t>
            </a:r>
          </a:p>
          <a:p>
            <a:pPr lvl="1"/>
            <a:endParaRPr lang="en-US" sz="2000" dirty="0">
              <a:solidFill>
                <a:schemeClr val="tx2"/>
              </a:solidFill>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2000" dirty="0">
                <a:solidFill>
                  <a:schemeClr val="tx2"/>
                </a:solidFill>
                <a:latin typeface="Calibri" panose="020F0502020204030204" pitchFamily="34" charset="0"/>
                <a:cs typeface="Calibri" panose="020F0502020204030204" pitchFamily="34" charset="0"/>
              </a:rPr>
              <a:t>Crisis Counseling Program (CCP)</a:t>
            </a:r>
          </a:p>
          <a:p>
            <a:pPr lvl="1"/>
            <a:endParaRPr lang="en-US" sz="2000" dirty="0">
              <a:solidFill>
                <a:schemeClr val="tx2"/>
              </a:solidFill>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2000" dirty="0">
                <a:solidFill>
                  <a:schemeClr val="tx2"/>
                </a:solidFill>
                <a:latin typeface="Calibri" panose="020F0502020204030204" pitchFamily="34" charset="0"/>
                <a:cs typeface="Calibri" panose="020F0502020204030204" pitchFamily="34" charset="0"/>
              </a:rPr>
              <a:t>Disaster Legal Services (DLS)</a:t>
            </a:r>
          </a:p>
          <a:p>
            <a:pPr lvl="1"/>
            <a:endParaRPr lang="en-US" sz="2000" dirty="0">
              <a:solidFill>
                <a:schemeClr val="tx2"/>
              </a:solidFill>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2000" dirty="0">
                <a:solidFill>
                  <a:schemeClr val="tx2"/>
                </a:solidFill>
                <a:latin typeface="Calibri" panose="020F0502020204030204" pitchFamily="34" charset="0"/>
                <a:cs typeface="Calibri" panose="020F0502020204030204" pitchFamily="34" charset="0"/>
              </a:rPr>
              <a:t>Disaster Case Management (DCM)</a:t>
            </a:r>
          </a:p>
        </p:txBody>
      </p:sp>
      <p:sp>
        <p:nvSpPr>
          <p:cNvPr id="4" name="Slide Number Placeholder 3">
            <a:extLst>
              <a:ext uri="{FF2B5EF4-FFF2-40B4-BE49-F238E27FC236}">
                <a16:creationId xmlns:a16="http://schemas.microsoft.com/office/drawing/2014/main" id="{CBDA0B00-3504-4F7A-B582-2FC4F0D2D17F}"/>
              </a:ext>
            </a:extLst>
          </p:cNvPr>
          <p:cNvSpPr>
            <a:spLocks noGrp="1"/>
          </p:cNvSpPr>
          <p:nvPr>
            <p:ph type="sldNum" sz="quarter" idx="10"/>
          </p:nvPr>
        </p:nvSpPr>
        <p:spPr/>
        <p:txBody>
          <a:bodyPr/>
          <a:lstStyle/>
          <a:p>
            <a:pPr>
              <a:defRPr/>
            </a:pPr>
            <a:fld id="{7E5BE26F-64BF-4F43-85A4-3A1A39976263}" type="slidenum">
              <a:rPr lang="en-US" altLang="en-US" smtClean="0"/>
              <a:pPr>
                <a:defRPr/>
              </a:pPr>
              <a:t>19</a:t>
            </a:fld>
            <a:endParaRPr lang="en-US" altLang="en-US" dirty="0"/>
          </a:p>
        </p:txBody>
      </p:sp>
    </p:spTree>
    <p:extLst>
      <p:ext uri="{BB962C8B-B14F-4D97-AF65-F5344CB8AC3E}">
        <p14:creationId xmlns:p14="http://schemas.microsoft.com/office/powerpoint/2010/main" val="4132862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Meet Our Presenters ">
            <a:extLst>
              <a:ext uri="{FF2B5EF4-FFF2-40B4-BE49-F238E27FC236}">
                <a16:creationId xmlns:a16="http://schemas.microsoft.com/office/drawing/2014/main" id="{C4378582-7628-42F2-AF58-426EAEBB05FB}"/>
              </a:ext>
            </a:extLst>
          </p:cNvPr>
          <p:cNvSpPr>
            <a:spLocks noGrp="1"/>
          </p:cNvSpPr>
          <p:nvPr>
            <p:ph type="title"/>
          </p:nvPr>
        </p:nvSpPr>
        <p:spPr>
          <a:xfrm>
            <a:off x="535602" y="398845"/>
            <a:ext cx="7002018" cy="574675"/>
          </a:xfrm>
        </p:spPr>
        <p:txBody>
          <a:bodyPr/>
          <a:lstStyle/>
          <a:p>
            <a:r>
              <a:rPr lang="en-US" dirty="0">
                <a:solidFill>
                  <a:schemeClr val="tx2"/>
                </a:solidFill>
                <a:latin typeface="Franklin Gothic Demi" panose="020B0703020102020204" pitchFamily="34" charset="0"/>
              </a:rPr>
              <a:t>Meet Our Presenters </a:t>
            </a:r>
            <a:endParaRPr lang="en-US" dirty="0">
              <a:solidFill>
                <a:schemeClr val="tx2"/>
              </a:solidFill>
            </a:endParaRPr>
          </a:p>
        </p:txBody>
      </p:sp>
      <p:sp>
        <p:nvSpPr>
          <p:cNvPr id="3" name="Content Placeholder 2" descr="FEMA Office of Disability Integration and Coordination (ODIC) &#10;Linda Mastandrea – Director &#10;Ed Ahern – Disability Integration Advisor – Individual Assistance Detail&#10;Arthur Craig – Program and Policy Branch Chief  &#10;Candice Alder – Programmatic Inclusivity – Public Assistance Program Analyst &#10;John Daly – Special Advisor to the Associate Administrator – Office of Response and Recovery &#10;">
            <a:extLst>
              <a:ext uri="{FF2B5EF4-FFF2-40B4-BE49-F238E27FC236}">
                <a16:creationId xmlns:a16="http://schemas.microsoft.com/office/drawing/2014/main" id="{5B745882-3365-4D8F-998F-2D0771FECC69}"/>
              </a:ext>
            </a:extLst>
          </p:cNvPr>
          <p:cNvSpPr>
            <a:spLocks noGrp="1"/>
          </p:cNvSpPr>
          <p:nvPr>
            <p:ph idx="1"/>
          </p:nvPr>
        </p:nvSpPr>
        <p:spPr>
          <a:xfrm>
            <a:off x="612250" y="1184745"/>
            <a:ext cx="10891409" cy="4124206"/>
          </a:xfrm>
        </p:spPr>
        <p:txBody>
          <a:bodyPr/>
          <a:lstStyle/>
          <a:p>
            <a:pPr marL="0" indent="0">
              <a:buNone/>
            </a:pPr>
            <a:endParaRPr lang="en-US" sz="2400" b="1" dirty="0">
              <a:solidFill>
                <a:schemeClr val="tx2"/>
              </a:solidFill>
              <a:latin typeface="Calibri" panose="020F0502020204030204" pitchFamily="34" charset="0"/>
              <a:cs typeface="Calibri" panose="020F0502020204030204" pitchFamily="34" charset="0"/>
            </a:endParaRPr>
          </a:p>
          <a:p>
            <a:pPr marL="0" indent="0">
              <a:buNone/>
            </a:pPr>
            <a:r>
              <a:rPr lang="en-US" sz="2400" b="1" dirty="0">
                <a:solidFill>
                  <a:schemeClr val="tx2"/>
                </a:solidFill>
                <a:latin typeface="Calibri" panose="020F0502020204030204" pitchFamily="34" charset="0"/>
                <a:cs typeface="Calibri" panose="020F0502020204030204" pitchFamily="34" charset="0"/>
              </a:rPr>
              <a:t>FEMA Office of Disability Integration and Coordination (ODIC) </a:t>
            </a:r>
          </a:p>
          <a:p>
            <a:pPr>
              <a:buFont typeface="Arial" panose="020B0604020202020204" pitchFamily="34" charset="0"/>
              <a:buChar char="•"/>
            </a:pPr>
            <a:r>
              <a:rPr lang="en-US" sz="2000" dirty="0">
                <a:solidFill>
                  <a:schemeClr val="tx2"/>
                </a:solidFill>
                <a:latin typeface="Calibri" panose="020F0502020204030204" pitchFamily="34" charset="0"/>
                <a:cs typeface="Calibri" panose="020F0502020204030204" pitchFamily="34" charset="0"/>
              </a:rPr>
              <a:t>Linda Mastandrea – Director </a:t>
            </a:r>
          </a:p>
          <a:p>
            <a:endParaRPr lang="en-US" sz="2000" dirty="0">
              <a:solidFill>
                <a:schemeClr val="tx2"/>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US" sz="2000" dirty="0">
                <a:solidFill>
                  <a:schemeClr val="tx2"/>
                </a:solidFill>
                <a:latin typeface="Calibri" panose="020F0502020204030204" pitchFamily="34" charset="0"/>
                <a:cs typeface="Calibri" panose="020F0502020204030204" pitchFamily="34" charset="0"/>
              </a:rPr>
              <a:t>Ed Ahern – Disability Integration Advisor – Individual Assistance Detail</a:t>
            </a:r>
          </a:p>
          <a:p>
            <a:pPr>
              <a:buFont typeface="Arial" panose="020B0604020202020204" pitchFamily="34" charset="0"/>
              <a:buChar char="•"/>
            </a:pPr>
            <a:endParaRPr lang="en-US" sz="2000" dirty="0">
              <a:solidFill>
                <a:schemeClr val="tx2"/>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US" sz="2000" dirty="0">
                <a:solidFill>
                  <a:schemeClr val="tx2"/>
                </a:solidFill>
                <a:latin typeface="Calibri" panose="020F0502020204030204" pitchFamily="34" charset="0"/>
                <a:cs typeface="Calibri" panose="020F0502020204030204" pitchFamily="34" charset="0"/>
              </a:rPr>
              <a:t>Arthur Craig – Program and Policy Branch Chief </a:t>
            </a:r>
          </a:p>
          <a:p>
            <a:pPr>
              <a:buFont typeface="Arial" panose="020B0604020202020204" pitchFamily="34" charset="0"/>
              <a:buChar char="•"/>
            </a:pPr>
            <a:endParaRPr lang="en-US" sz="2000" dirty="0">
              <a:solidFill>
                <a:schemeClr val="tx2"/>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US" sz="2000" dirty="0">
                <a:solidFill>
                  <a:schemeClr val="tx2"/>
                </a:solidFill>
                <a:latin typeface="Calibri" panose="020F0502020204030204" pitchFamily="34" charset="0"/>
                <a:cs typeface="Calibri" panose="020F0502020204030204" pitchFamily="34" charset="0"/>
              </a:rPr>
              <a:t>Jessica Gottesman – Data Analytics Program Analyst </a:t>
            </a:r>
          </a:p>
          <a:p>
            <a:endParaRPr lang="en-US" sz="2000" dirty="0">
              <a:solidFill>
                <a:schemeClr val="tx2"/>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US" sz="2000" dirty="0">
                <a:solidFill>
                  <a:schemeClr val="tx2"/>
                </a:solidFill>
                <a:latin typeface="Calibri" panose="020F0502020204030204" pitchFamily="34" charset="0"/>
                <a:cs typeface="Calibri" panose="020F0502020204030204" pitchFamily="34" charset="0"/>
              </a:rPr>
              <a:t>Candice Alder – Programmatic Inclusivity – Public Assistance Program Analyst </a:t>
            </a:r>
          </a:p>
          <a:p>
            <a:pPr>
              <a:buFont typeface="Arial" panose="020B0604020202020204" pitchFamily="34" charset="0"/>
              <a:buChar char="•"/>
            </a:pPr>
            <a:endParaRPr lang="en-US" sz="2000" dirty="0">
              <a:solidFill>
                <a:schemeClr val="tx2"/>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US" sz="2000" dirty="0">
                <a:solidFill>
                  <a:schemeClr val="tx2"/>
                </a:solidFill>
                <a:latin typeface="Calibri" panose="020F0502020204030204" pitchFamily="34" charset="0"/>
                <a:cs typeface="Calibri" panose="020F0502020204030204" pitchFamily="34" charset="0"/>
              </a:rPr>
              <a:t>John Daly – Special Advisor to the Associate Administrator – Office of Response and Recovery </a:t>
            </a:r>
          </a:p>
        </p:txBody>
      </p:sp>
      <p:sp>
        <p:nvSpPr>
          <p:cNvPr id="5" name="Slide Number Placeholder 4">
            <a:extLst>
              <a:ext uri="{FF2B5EF4-FFF2-40B4-BE49-F238E27FC236}">
                <a16:creationId xmlns:a16="http://schemas.microsoft.com/office/drawing/2014/main" id="{9C2DD619-F622-4E9A-A7DC-F5B0705B8D4C}"/>
              </a:ext>
            </a:extLst>
          </p:cNvPr>
          <p:cNvSpPr>
            <a:spLocks noGrp="1"/>
          </p:cNvSpPr>
          <p:nvPr>
            <p:ph type="sldNum" sz="quarter" idx="10"/>
          </p:nvPr>
        </p:nvSpPr>
        <p:spPr/>
        <p:txBody>
          <a:bodyPr/>
          <a:lstStyle/>
          <a:p>
            <a:pPr>
              <a:defRPr/>
            </a:pPr>
            <a:fld id="{7E5BE26F-64BF-4F43-85A4-3A1A39976263}" type="slidenum">
              <a:rPr lang="en-US" altLang="en-US" smtClean="0"/>
              <a:pPr>
                <a:defRPr/>
              </a:pPr>
              <a:t>2</a:t>
            </a:fld>
            <a:endParaRPr lang="en-US" altLang="en-US" dirty="0"/>
          </a:p>
        </p:txBody>
      </p:sp>
    </p:spTree>
    <p:extLst>
      <p:ext uri="{BB962C8B-B14F-4D97-AF65-F5344CB8AC3E}">
        <p14:creationId xmlns:p14="http://schemas.microsoft.com/office/powerpoint/2010/main" val="38449221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Individual Assistance (IA)">
            <a:extLst>
              <a:ext uri="{FF2B5EF4-FFF2-40B4-BE49-F238E27FC236}">
                <a16:creationId xmlns:a16="http://schemas.microsoft.com/office/drawing/2014/main" id="{94ECB918-23A9-4E46-803E-9A444F467F54}"/>
              </a:ext>
            </a:extLst>
          </p:cNvPr>
          <p:cNvSpPr>
            <a:spLocks noGrp="1"/>
          </p:cNvSpPr>
          <p:nvPr>
            <p:ph type="title"/>
          </p:nvPr>
        </p:nvSpPr>
        <p:spPr>
          <a:xfrm>
            <a:off x="1084243" y="295478"/>
            <a:ext cx="7002018" cy="574675"/>
          </a:xfrm>
        </p:spPr>
        <p:txBody>
          <a:bodyPr/>
          <a:lstStyle/>
          <a:p>
            <a:r>
              <a:rPr lang="en-US" dirty="0">
                <a:solidFill>
                  <a:schemeClr val="tx2"/>
                </a:solidFill>
                <a:latin typeface="Franklin Gothic Demi" panose="020B0703020102020204" pitchFamily="34" charset="0"/>
              </a:rPr>
              <a:t>Individual Assistance (IA)</a:t>
            </a:r>
          </a:p>
        </p:txBody>
      </p:sp>
      <p:sp>
        <p:nvSpPr>
          <p:cNvPr id="3" name="Content Placeholder 2" descr="ODIC Established Strategic Operations Detail: Disability Integration Special Advisor to IA leadership and program.&#10;Implement mentoring, technical assistance, and staffing to achieve enterprise-level disability integration across IA&#10;Working to identify and fill immediate training and knowledge gaps.&#10;Develop plans to implement holistic solutions that support disability integration throughout IA.&#10;Assisting in the development of support to prepare IA for the 2019 hurricane season including training, technical support and additional resources to the field.&#10;">
            <a:extLst>
              <a:ext uri="{FF2B5EF4-FFF2-40B4-BE49-F238E27FC236}">
                <a16:creationId xmlns:a16="http://schemas.microsoft.com/office/drawing/2014/main" id="{27A66776-379F-49FF-AC9B-8C1BF972B7F0}"/>
              </a:ext>
            </a:extLst>
          </p:cNvPr>
          <p:cNvSpPr>
            <a:spLocks noGrp="1"/>
          </p:cNvSpPr>
          <p:nvPr>
            <p:ph idx="1"/>
          </p:nvPr>
        </p:nvSpPr>
        <p:spPr>
          <a:xfrm>
            <a:off x="1148301" y="1137830"/>
            <a:ext cx="10515600" cy="4801314"/>
          </a:xfrm>
        </p:spPr>
        <p:txBody>
          <a:bodyPr/>
          <a:lstStyle/>
          <a:p>
            <a:pPr>
              <a:buFont typeface="Arial" panose="020B0604020202020204" pitchFamily="34" charset="0"/>
              <a:buChar char="•"/>
            </a:pPr>
            <a:r>
              <a:rPr lang="en-US" sz="2400" dirty="0">
                <a:solidFill>
                  <a:schemeClr val="tx2"/>
                </a:solidFill>
                <a:latin typeface="Calibri" panose="020F0502020204030204" pitchFamily="34" charset="0"/>
                <a:cs typeface="Calibri" panose="020F0502020204030204" pitchFamily="34" charset="0"/>
              </a:rPr>
              <a:t>ODIC Established Strategic Operations Detail: Disability Integration Special Advisor to IA leadership and program:</a:t>
            </a:r>
          </a:p>
          <a:p>
            <a:endParaRPr lang="en-US" sz="2400" dirty="0">
              <a:solidFill>
                <a:schemeClr val="tx2"/>
              </a:solidFill>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2400" dirty="0">
                <a:solidFill>
                  <a:schemeClr val="tx2"/>
                </a:solidFill>
                <a:latin typeface="Calibri" panose="020F0502020204030204" pitchFamily="34" charset="0"/>
                <a:cs typeface="Calibri" panose="020F0502020204030204" pitchFamily="34" charset="0"/>
              </a:rPr>
              <a:t>Mentors &amp; provides technical assistance to achieve enterprise-level disability integration across IA.</a:t>
            </a:r>
          </a:p>
          <a:p>
            <a:pPr lvl="1"/>
            <a:endParaRPr lang="en-US" sz="2400" dirty="0">
              <a:solidFill>
                <a:schemeClr val="tx2"/>
              </a:solidFill>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2400" dirty="0">
                <a:solidFill>
                  <a:schemeClr val="tx2"/>
                </a:solidFill>
                <a:latin typeface="Calibri" panose="020F0502020204030204" pitchFamily="34" charset="0"/>
                <a:cs typeface="Calibri" panose="020F0502020204030204" pitchFamily="34" charset="0"/>
              </a:rPr>
              <a:t>Works to identify and fill immediate training and knowledge gaps.</a:t>
            </a:r>
          </a:p>
          <a:p>
            <a:pPr lvl="1"/>
            <a:endParaRPr lang="en-US" sz="2400" dirty="0">
              <a:solidFill>
                <a:schemeClr val="tx2"/>
              </a:solidFill>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2400" dirty="0">
                <a:solidFill>
                  <a:schemeClr val="tx2"/>
                </a:solidFill>
                <a:latin typeface="Calibri" panose="020F0502020204030204" pitchFamily="34" charset="0"/>
                <a:cs typeface="Calibri" panose="020F0502020204030204" pitchFamily="34" charset="0"/>
              </a:rPr>
              <a:t>Develops plans to implement holistic solutions that support disability integration throughout IA.</a:t>
            </a:r>
          </a:p>
          <a:p>
            <a:pPr lvl="1"/>
            <a:endParaRPr lang="en-US" sz="2400" dirty="0">
              <a:solidFill>
                <a:schemeClr val="tx2"/>
              </a:solidFill>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2400" dirty="0">
                <a:solidFill>
                  <a:schemeClr val="tx2"/>
                </a:solidFill>
                <a:latin typeface="Calibri" panose="020F0502020204030204" pitchFamily="34" charset="0"/>
                <a:cs typeface="Calibri" panose="020F0502020204030204" pitchFamily="34" charset="0"/>
              </a:rPr>
              <a:t>Assists IA with preparations for the 2019 hurricane season through training, technical support and additional resources to the field.</a:t>
            </a:r>
          </a:p>
        </p:txBody>
      </p:sp>
      <p:sp>
        <p:nvSpPr>
          <p:cNvPr id="4" name="Slide Number Placeholder 3">
            <a:extLst>
              <a:ext uri="{FF2B5EF4-FFF2-40B4-BE49-F238E27FC236}">
                <a16:creationId xmlns:a16="http://schemas.microsoft.com/office/drawing/2014/main" id="{0D58E6D3-C1D8-4ECB-8B71-C3E4A9C59938}"/>
              </a:ext>
            </a:extLst>
          </p:cNvPr>
          <p:cNvSpPr>
            <a:spLocks noGrp="1"/>
          </p:cNvSpPr>
          <p:nvPr>
            <p:ph type="sldNum" sz="quarter" idx="10"/>
          </p:nvPr>
        </p:nvSpPr>
        <p:spPr/>
        <p:txBody>
          <a:bodyPr/>
          <a:lstStyle/>
          <a:p>
            <a:pPr>
              <a:defRPr/>
            </a:pPr>
            <a:fld id="{7E5BE26F-64BF-4F43-85A4-3A1A39976263}" type="slidenum">
              <a:rPr lang="en-US" altLang="en-US" smtClean="0"/>
              <a:pPr>
                <a:defRPr/>
              </a:pPr>
              <a:t>20</a:t>
            </a:fld>
            <a:endParaRPr lang="en-US" altLang="en-US" dirty="0"/>
          </a:p>
        </p:txBody>
      </p:sp>
    </p:spTree>
    <p:extLst>
      <p:ext uri="{BB962C8B-B14F-4D97-AF65-F5344CB8AC3E}">
        <p14:creationId xmlns:p14="http://schemas.microsoft.com/office/powerpoint/2010/main" val="5165893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Individual Assistance (IA)">
            <a:extLst>
              <a:ext uri="{FF2B5EF4-FFF2-40B4-BE49-F238E27FC236}">
                <a16:creationId xmlns:a16="http://schemas.microsoft.com/office/drawing/2014/main" id="{94ECB918-23A9-4E46-803E-9A444F467F54}"/>
              </a:ext>
            </a:extLst>
          </p:cNvPr>
          <p:cNvSpPr>
            <a:spLocks noGrp="1"/>
          </p:cNvSpPr>
          <p:nvPr>
            <p:ph type="title"/>
          </p:nvPr>
        </p:nvSpPr>
        <p:spPr>
          <a:xfrm>
            <a:off x="838200" y="393698"/>
            <a:ext cx="7002018" cy="574675"/>
          </a:xfrm>
        </p:spPr>
        <p:txBody>
          <a:bodyPr/>
          <a:lstStyle/>
          <a:p>
            <a:r>
              <a:rPr lang="en-US" dirty="0">
                <a:solidFill>
                  <a:schemeClr val="tx2"/>
                </a:solidFill>
                <a:latin typeface="Franklin Gothic Demi" panose="020B0703020102020204" pitchFamily="34" charset="0"/>
              </a:rPr>
              <a:t>Individual Assistance (IA)</a:t>
            </a:r>
          </a:p>
        </p:txBody>
      </p:sp>
      <p:sp>
        <p:nvSpPr>
          <p:cNvPr id="3" name="Content Placeholder 2" descr="Increasing accessible temporary housing options by supporting IA housing staff at HQ and in the field.&#10;Work to ensure survivors with disabilities receive services in the same time frame as other survivors&#10;Developing job aids for DI and IA staff to collaborate to better serve survivors throughout IA.&#10;Providing feedback and guidance related to policies, procedures and other processes that affect people with disabilities.&#10;Facilitating communication between IA and DI field teams in the field.&#10;">
            <a:extLst>
              <a:ext uri="{FF2B5EF4-FFF2-40B4-BE49-F238E27FC236}">
                <a16:creationId xmlns:a16="http://schemas.microsoft.com/office/drawing/2014/main" id="{27A66776-379F-49FF-AC9B-8C1BF972B7F0}"/>
              </a:ext>
            </a:extLst>
          </p:cNvPr>
          <p:cNvSpPr>
            <a:spLocks noGrp="1"/>
          </p:cNvSpPr>
          <p:nvPr>
            <p:ph idx="1"/>
          </p:nvPr>
        </p:nvSpPr>
        <p:spPr>
          <a:xfrm>
            <a:off x="838200" y="1326996"/>
            <a:ext cx="10515600" cy="4849968"/>
          </a:xfrm>
        </p:spPr>
        <p:txBody>
          <a:bodyPr>
            <a:normAutofit/>
          </a:bodyPr>
          <a:lstStyle/>
          <a:p>
            <a:pPr>
              <a:buFont typeface="Arial" panose="020B0604020202020204" pitchFamily="34" charset="0"/>
              <a:buChar char="•"/>
            </a:pPr>
            <a:r>
              <a:rPr lang="en-US" sz="2400" dirty="0">
                <a:solidFill>
                  <a:schemeClr val="tx2"/>
                </a:solidFill>
                <a:latin typeface="Calibri" panose="020F0502020204030204" pitchFamily="34" charset="0"/>
                <a:cs typeface="Calibri" panose="020F0502020204030204" pitchFamily="34" charset="0"/>
              </a:rPr>
              <a:t>Assessing &amp; implementing accessible temporary housing solutions with IA housing staff at HQ and in the field.</a:t>
            </a:r>
          </a:p>
          <a:p>
            <a:endParaRPr lang="en-US" sz="2400" dirty="0">
              <a:solidFill>
                <a:schemeClr val="tx2"/>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US" sz="2400" dirty="0">
                <a:solidFill>
                  <a:schemeClr val="tx2"/>
                </a:solidFill>
                <a:latin typeface="Calibri" panose="020F0502020204030204" pitchFamily="34" charset="0"/>
                <a:cs typeface="Calibri" panose="020F0502020204030204" pitchFamily="34" charset="0"/>
              </a:rPr>
              <a:t>Developing job aids for DI and IA staff to collaborate to better serve disaster survivors throughout IA.</a:t>
            </a:r>
          </a:p>
          <a:p>
            <a:endParaRPr lang="en-US" sz="2400" dirty="0">
              <a:solidFill>
                <a:schemeClr val="tx2"/>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US" sz="2400" dirty="0">
                <a:solidFill>
                  <a:schemeClr val="tx2"/>
                </a:solidFill>
                <a:latin typeface="Calibri" panose="020F0502020204030204" pitchFamily="34" charset="0"/>
                <a:cs typeface="Calibri" panose="020F0502020204030204" pitchFamily="34" charset="0"/>
              </a:rPr>
              <a:t>Providing feedback and guidance related to FEMA policies, procedures and other processes that increase program access for people with disabilities.</a:t>
            </a:r>
          </a:p>
          <a:p>
            <a:endParaRPr lang="en-US" sz="2400" dirty="0">
              <a:solidFill>
                <a:schemeClr val="tx2"/>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US" sz="2400" dirty="0">
                <a:solidFill>
                  <a:schemeClr val="tx2"/>
                </a:solidFill>
                <a:latin typeface="Calibri" panose="020F0502020204030204" pitchFamily="34" charset="0"/>
                <a:cs typeface="Calibri" panose="020F0502020204030204" pitchFamily="34" charset="0"/>
              </a:rPr>
              <a:t>Facilitating communication between IA and DI field teams in the field.</a:t>
            </a:r>
          </a:p>
          <a:p>
            <a:pPr marL="0" indent="0">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953901-A2CE-46F6-831E-DBF2C49D6E47}"/>
              </a:ext>
            </a:extLst>
          </p:cNvPr>
          <p:cNvSpPr>
            <a:spLocks noGrp="1"/>
          </p:cNvSpPr>
          <p:nvPr>
            <p:ph type="sldNum" sz="quarter" idx="10"/>
          </p:nvPr>
        </p:nvSpPr>
        <p:spPr/>
        <p:txBody>
          <a:bodyPr/>
          <a:lstStyle/>
          <a:p>
            <a:pPr>
              <a:defRPr/>
            </a:pPr>
            <a:fld id="{7E5BE26F-64BF-4F43-85A4-3A1A39976263}" type="slidenum">
              <a:rPr lang="en-US" altLang="en-US" smtClean="0"/>
              <a:pPr>
                <a:defRPr/>
              </a:pPr>
              <a:t>21</a:t>
            </a:fld>
            <a:endParaRPr lang="en-US" altLang="en-US" dirty="0"/>
          </a:p>
        </p:txBody>
      </p:sp>
    </p:spTree>
    <p:extLst>
      <p:ext uri="{BB962C8B-B14F-4D97-AF65-F5344CB8AC3E}">
        <p14:creationId xmlns:p14="http://schemas.microsoft.com/office/powerpoint/2010/main" val="699601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Program and Policy Initiative: &#10;Disaster Recovery Reform Act&#10;Arthur Craig –  Program and Policy Branch Chief  ">
            <a:extLst>
              <a:ext uri="{FF2B5EF4-FFF2-40B4-BE49-F238E27FC236}">
                <a16:creationId xmlns:a16="http://schemas.microsoft.com/office/drawing/2014/main" id="{7BDB0A04-A5E0-47C9-8932-59C222551CEB}"/>
              </a:ext>
            </a:extLst>
          </p:cNvPr>
          <p:cNvSpPr>
            <a:spLocks noGrp="1"/>
          </p:cNvSpPr>
          <p:nvPr>
            <p:ph type="title"/>
          </p:nvPr>
        </p:nvSpPr>
        <p:spPr>
          <a:xfrm>
            <a:off x="838200" y="-394240"/>
            <a:ext cx="10515600" cy="6832640"/>
          </a:xfrm>
        </p:spPr>
        <p:txBody>
          <a:bodyPr/>
          <a:lstStyle/>
          <a:p>
            <a:pPr algn="ctr"/>
            <a:r>
              <a:rPr lang="en-US" b="1" dirty="0"/>
              <a:t> </a:t>
            </a:r>
            <a:br>
              <a:rPr lang="en-US" b="1" dirty="0"/>
            </a:br>
            <a:r>
              <a:rPr lang="en-US" b="1" dirty="0">
                <a:solidFill>
                  <a:schemeClr val="tx2"/>
                </a:solidFill>
                <a:latin typeface="Calibri" panose="020F0502020204030204" pitchFamily="34" charset="0"/>
                <a:cs typeface="Calibri" panose="020F0502020204030204" pitchFamily="34" charset="0"/>
              </a:rPr>
              <a:t>Program and Policy Initiative: </a:t>
            </a:r>
            <a:br>
              <a:rPr lang="en-US" b="1" dirty="0">
                <a:solidFill>
                  <a:schemeClr val="tx2"/>
                </a:solidFill>
                <a:latin typeface="Calibri" panose="020F0502020204030204" pitchFamily="34" charset="0"/>
                <a:cs typeface="Calibri" panose="020F0502020204030204" pitchFamily="34" charset="0"/>
              </a:rPr>
            </a:br>
            <a:r>
              <a:rPr lang="en-US" b="1" dirty="0">
                <a:solidFill>
                  <a:schemeClr val="tx2"/>
                </a:solidFill>
                <a:latin typeface="Calibri" panose="020F0502020204030204" pitchFamily="34" charset="0"/>
                <a:cs typeface="Calibri" panose="020F0502020204030204" pitchFamily="34" charset="0"/>
              </a:rPr>
              <a:t>Disaster Recovery Reform Act</a:t>
            </a:r>
            <a:br>
              <a:rPr lang="en-US" b="1" dirty="0">
                <a:solidFill>
                  <a:schemeClr val="tx2"/>
                </a:solidFill>
                <a:latin typeface="Calibri" panose="020F0502020204030204" pitchFamily="34" charset="0"/>
                <a:cs typeface="Calibri" panose="020F0502020204030204" pitchFamily="34" charset="0"/>
              </a:rPr>
            </a:br>
            <a:r>
              <a:rPr lang="en-US" sz="2400" dirty="0">
                <a:solidFill>
                  <a:schemeClr val="tx2"/>
                </a:solidFill>
                <a:latin typeface="Calibri" panose="020F0502020204030204" pitchFamily="34" charset="0"/>
                <a:cs typeface="Calibri" panose="020F0502020204030204" pitchFamily="34" charset="0"/>
              </a:rPr>
              <a:t>Arthur Craig –  Program and Policy Branch Chief  </a:t>
            </a:r>
            <a:br>
              <a:rPr lang="en-US" dirty="0">
                <a:solidFill>
                  <a:schemeClr val="tx2"/>
                </a:solidFill>
                <a:latin typeface="Calibri" panose="020F0502020204030204" pitchFamily="34" charset="0"/>
                <a:cs typeface="Calibri" panose="020F0502020204030204" pitchFamily="34" charset="0"/>
              </a:rPr>
            </a:br>
            <a:br>
              <a:rPr lang="en-US" b="1" dirty="0">
                <a:solidFill>
                  <a:schemeClr val="tx2"/>
                </a:solidFill>
                <a:latin typeface="Calibri" panose="020F0502020204030204" pitchFamily="34" charset="0"/>
                <a:cs typeface="Calibri" panose="020F0502020204030204" pitchFamily="34" charset="0"/>
              </a:rPr>
            </a:br>
            <a:br>
              <a:rPr lang="en-US" dirty="0">
                <a:solidFill>
                  <a:schemeClr val="bg2"/>
                </a:solidFill>
                <a:latin typeface="Calibri" panose="020F0502020204030204" pitchFamily="34" charset="0"/>
                <a:cs typeface="Calibri" panose="020F0502020204030204" pitchFamily="34" charset="0"/>
              </a:rPr>
            </a:br>
            <a:br>
              <a:rPr lang="en-US" b="1" dirty="0">
                <a:solidFill>
                  <a:schemeClr val="bg2"/>
                </a:solidFill>
                <a:latin typeface="Calibri" panose="020F0502020204030204" pitchFamily="34" charset="0"/>
                <a:cs typeface="Calibri" panose="020F0502020204030204" pitchFamily="34" charset="0"/>
              </a:rPr>
            </a:br>
            <a:endParaRPr lang="en-US" b="1" dirty="0">
              <a:solidFill>
                <a:schemeClr val="bg2"/>
              </a:solidFill>
              <a:latin typeface="Franklin Gothic Demi" panose="020B0703020102020204" pitchFamily="34" charset="0"/>
            </a:endParaRPr>
          </a:p>
        </p:txBody>
      </p:sp>
      <p:sp>
        <p:nvSpPr>
          <p:cNvPr id="2" name="Slide Number Placeholder 1">
            <a:extLst>
              <a:ext uri="{FF2B5EF4-FFF2-40B4-BE49-F238E27FC236}">
                <a16:creationId xmlns:a16="http://schemas.microsoft.com/office/drawing/2014/main" id="{FCE26F42-84C5-46D7-9401-FC6DA7E1777F}"/>
              </a:ext>
            </a:extLst>
          </p:cNvPr>
          <p:cNvSpPr>
            <a:spLocks noGrp="1"/>
          </p:cNvSpPr>
          <p:nvPr>
            <p:ph type="sldNum" sz="quarter" idx="12"/>
          </p:nvPr>
        </p:nvSpPr>
        <p:spPr/>
        <p:txBody>
          <a:bodyPr/>
          <a:lstStyle/>
          <a:p>
            <a:fld id="{2722D317-2A37-4C2A-A0C1-42C49C5B4475}" type="slidenum">
              <a:rPr lang="en-US" smtClean="0"/>
              <a:t>22</a:t>
            </a:fld>
            <a:endParaRPr lang="en-US"/>
          </a:p>
        </p:txBody>
      </p:sp>
    </p:spTree>
    <p:extLst>
      <p:ext uri="{BB962C8B-B14F-4D97-AF65-F5344CB8AC3E}">
        <p14:creationId xmlns:p14="http://schemas.microsoft.com/office/powerpoint/2010/main" val="31633913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Section 1212 - Disaster Recovery Reform Act"/>
          <p:cNvSpPr>
            <a:spLocks noGrp="1"/>
          </p:cNvSpPr>
          <p:nvPr>
            <p:ph type="title"/>
          </p:nvPr>
        </p:nvSpPr>
        <p:spPr>
          <a:xfrm>
            <a:off x="506054" y="369381"/>
            <a:ext cx="11179892" cy="799997"/>
          </a:xfrm>
        </p:spPr>
        <p:txBody>
          <a:bodyPr>
            <a:noAutofit/>
          </a:bodyPr>
          <a:lstStyle/>
          <a:p>
            <a:r>
              <a:rPr lang="en-US" b="1" dirty="0">
                <a:solidFill>
                  <a:schemeClr val="tx2"/>
                </a:solidFill>
              </a:rPr>
              <a:t>Section 1212 - Disaster Recovery Reform Act</a:t>
            </a:r>
          </a:p>
        </p:txBody>
      </p:sp>
      <p:sp>
        <p:nvSpPr>
          <p:cNvPr id="5" name="Content Placeholder 2" descr="Section 1212 of the Disaster Recovery Reform Act (DRRA) &#10;Allowed for the expansion of Individuals and Households Program (IHP) &#10;Amended Section 408(h) of the Stafford Act:&#10;Removes the IHP financial assistance cap on Rental Assistance&#10;Separates Other Needs Assistance (ONA) from Repair and Replacement Assistance so they have equal and independent financial caps&#10;Removes the financial assistance cap for the repair or replacement of accessibility-related real property&#10;Removes the financial assistance cap on ONA for the repair or replacement of accessibility-related personal property.&#10;">
            <a:extLst>
              <a:ext uri="{FF2B5EF4-FFF2-40B4-BE49-F238E27FC236}">
                <a16:creationId xmlns:a16="http://schemas.microsoft.com/office/drawing/2014/main" id="{E57EAB0F-8CC3-4513-8139-1C22BB90072E}"/>
              </a:ext>
            </a:extLst>
          </p:cNvPr>
          <p:cNvSpPr txBox="1">
            <a:spLocks/>
          </p:cNvSpPr>
          <p:nvPr/>
        </p:nvSpPr>
        <p:spPr>
          <a:xfrm>
            <a:off x="506054" y="931985"/>
            <a:ext cx="10972800" cy="4994030"/>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solidFill>
                  <a:schemeClr val="tx2"/>
                </a:solidFill>
                <a:latin typeface="Calibri" panose="020F0502020204030204" pitchFamily="34" charset="0"/>
                <a:cs typeface="Calibri" panose="020F0502020204030204" pitchFamily="34" charset="0"/>
              </a:rPr>
              <a:t>Section 1212 of the Disaster Recovery Reform Act (DRRA) </a:t>
            </a:r>
          </a:p>
          <a:p>
            <a:pPr lvl="1"/>
            <a:r>
              <a:rPr lang="en-US" dirty="0">
                <a:solidFill>
                  <a:schemeClr val="tx2"/>
                </a:solidFill>
                <a:latin typeface="Calibri" panose="020F0502020204030204" pitchFamily="34" charset="0"/>
                <a:cs typeface="Calibri" panose="020F0502020204030204" pitchFamily="34" charset="0"/>
              </a:rPr>
              <a:t>Allowed for the expansion of Individuals and Households Program (IHP). </a:t>
            </a:r>
          </a:p>
          <a:p>
            <a:pPr lvl="1"/>
            <a:r>
              <a:rPr lang="en-US" dirty="0">
                <a:solidFill>
                  <a:schemeClr val="tx2"/>
                </a:solidFill>
                <a:latin typeface="Calibri" panose="020F0502020204030204" pitchFamily="34" charset="0"/>
                <a:cs typeface="Calibri" panose="020F0502020204030204" pitchFamily="34" charset="0"/>
              </a:rPr>
              <a:t>Amended Section 408(h) of the Stafford Act:</a:t>
            </a:r>
          </a:p>
          <a:p>
            <a:pPr lvl="2"/>
            <a:r>
              <a:rPr lang="en-US" sz="2400" dirty="0">
                <a:solidFill>
                  <a:schemeClr val="tx2"/>
                </a:solidFill>
                <a:latin typeface="Calibri" panose="020F0502020204030204" pitchFamily="34" charset="0"/>
                <a:cs typeface="Calibri" panose="020F0502020204030204" pitchFamily="34" charset="0"/>
              </a:rPr>
              <a:t>Removes the IHP financial assistance cap on Rental Assistance.</a:t>
            </a:r>
          </a:p>
          <a:p>
            <a:pPr lvl="2"/>
            <a:r>
              <a:rPr lang="en-US" sz="2400" dirty="0">
                <a:solidFill>
                  <a:schemeClr val="tx2"/>
                </a:solidFill>
                <a:latin typeface="Calibri" panose="020F0502020204030204" pitchFamily="34" charset="0"/>
                <a:cs typeface="Calibri" panose="020F0502020204030204" pitchFamily="34" charset="0"/>
              </a:rPr>
              <a:t>Separates Other Needs Assistance (ONA) from Repair and Replacement Assistance so they have equal and independent financial caps.</a:t>
            </a:r>
          </a:p>
          <a:p>
            <a:pPr lvl="2"/>
            <a:r>
              <a:rPr lang="en-US" sz="2400" dirty="0">
                <a:solidFill>
                  <a:schemeClr val="tx2"/>
                </a:solidFill>
                <a:latin typeface="Calibri" panose="020F0502020204030204" pitchFamily="34" charset="0"/>
                <a:cs typeface="Calibri" panose="020F0502020204030204" pitchFamily="34" charset="0"/>
              </a:rPr>
              <a:t>Removes the financial assistance cap for the repair or replacement of accessibility-related real property.</a:t>
            </a:r>
          </a:p>
          <a:p>
            <a:pPr lvl="2"/>
            <a:r>
              <a:rPr lang="en-US" sz="2400" dirty="0">
                <a:solidFill>
                  <a:schemeClr val="tx2"/>
                </a:solidFill>
                <a:latin typeface="Calibri" panose="020F0502020204030204" pitchFamily="34" charset="0"/>
                <a:cs typeface="Calibri" panose="020F0502020204030204" pitchFamily="34" charset="0"/>
              </a:rPr>
              <a:t>Removes the financial assistance cap on ONA for the repair or replacement of accessibility-related personal property.</a:t>
            </a:r>
          </a:p>
        </p:txBody>
      </p:sp>
      <p:sp>
        <p:nvSpPr>
          <p:cNvPr id="3" name="Slide Number Placeholder 2">
            <a:extLst>
              <a:ext uri="{FF2B5EF4-FFF2-40B4-BE49-F238E27FC236}">
                <a16:creationId xmlns:a16="http://schemas.microsoft.com/office/drawing/2014/main" id="{7EB0B6D5-973D-4E6B-B7BA-862216DB1DC8}"/>
              </a:ext>
            </a:extLst>
          </p:cNvPr>
          <p:cNvSpPr>
            <a:spLocks noGrp="1"/>
          </p:cNvSpPr>
          <p:nvPr>
            <p:ph type="sldNum" sz="quarter" idx="15"/>
          </p:nvPr>
        </p:nvSpPr>
        <p:spPr/>
        <p:txBody>
          <a:bodyPr/>
          <a:lstStyle/>
          <a:p>
            <a:pPr algn="r"/>
            <a:fld id="{ACC99BD4-D4E2-48F3-9FCE-EC6701EF20DF}" type="slidenum">
              <a:rPr lang="en-US" smtClean="0">
                <a:solidFill>
                  <a:srgbClr val="003366"/>
                </a:solidFill>
              </a:rPr>
              <a:pPr algn="r"/>
              <a:t>23</a:t>
            </a:fld>
            <a:endParaRPr lang="en-US" dirty="0">
              <a:solidFill>
                <a:srgbClr val="003366"/>
              </a:solidFill>
            </a:endParaRPr>
          </a:p>
        </p:txBody>
      </p:sp>
    </p:spTree>
    <p:extLst>
      <p:ext uri="{BB962C8B-B14F-4D97-AF65-F5344CB8AC3E}">
        <p14:creationId xmlns:p14="http://schemas.microsoft.com/office/powerpoint/2010/main" val="32974978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Program and Policy Initiative: Data Analysis&#10;Arthur Craig –  Program and Policy Branch Chief">
            <a:extLst>
              <a:ext uri="{FF2B5EF4-FFF2-40B4-BE49-F238E27FC236}">
                <a16:creationId xmlns:a16="http://schemas.microsoft.com/office/drawing/2014/main" id="{7BDB0A04-A5E0-47C9-8932-59C222551CEB}"/>
              </a:ext>
            </a:extLst>
          </p:cNvPr>
          <p:cNvSpPr>
            <a:spLocks noGrp="1"/>
          </p:cNvSpPr>
          <p:nvPr>
            <p:ph type="title"/>
          </p:nvPr>
        </p:nvSpPr>
        <p:spPr>
          <a:xfrm>
            <a:off x="838200" y="494321"/>
            <a:ext cx="10515600" cy="5909310"/>
          </a:xfrm>
        </p:spPr>
        <p:txBody>
          <a:bodyPr/>
          <a:lstStyle/>
          <a:p>
            <a:pPr algn="ctr"/>
            <a:r>
              <a:rPr lang="en-US" b="1" dirty="0"/>
              <a:t> </a:t>
            </a:r>
            <a:br>
              <a:rPr lang="en-US" b="1" dirty="0"/>
            </a:br>
            <a:r>
              <a:rPr lang="en-US" b="1" dirty="0">
                <a:solidFill>
                  <a:schemeClr val="tx2"/>
                </a:solidFill>
                <a:latin typeface="Calibri" panose="020F0502020204030204" pitchFamily="34" charset="0"/>
                <a:cs typeface="Calibri" panose="020F0502020204030204" pitchFamily="34" charset="0"/>
              </a:rPr>
              <a:t>Program and Policy Initiative: Data Analysis</a:t>
            </a:r>
            <a:br>
              <a:rPr lang="en-US" b="1" dirty="0">
                <a:solidFill>
                  <a:schemeClr val="tx2"/>
                </a:solidFill>
                <a:latin typeface="Calibri" panose="020F0502020204030204" pitchFamily="34" charset="0"/>
                <a:cs typeface="Calibri" panose="020F0502020204030204" pitchFamily="34" charset="0"/>
              </a:rPr>
            </a:br>
            <a:r>
              <a:rPr lang="en-US" sz="2400" dirty="0">
                <a:solidFill>
                  <a:schemeClr val="tx2"/>
                </a:solidFill>
                <a:latin typeface="Calibri" panose="020F0502020204030204" pitchFamily="34" charset="0"/>
                <a:cs typeface="Calibri" panose="020F0502020204030204" pitchFamily="34" charset="0"/>
              </a:rPr>
              <a:t>Jessica Gottesman – Data Analytics Program Analyst </a:t>
            </a:r>
            <a:br>
              <a:rPr lang="en-US" sz="2400" dirty="0">
                <a:solidFill>
                  <a:schemeClr val="bg2"/>
                </a:solidFill>
                <a:latin typeface="Calibri" panose="020F0502020204030204" pitchFamily="34" charset="0"/>
                <a:cs typeface="Calibri" panose="020F0502020204030204" pitchFamily="34" charset="0"/>
              </a:rPr>
            </a:br>
            <a:br>
              <a:rPr lang="en-US" dirty="0">
                <a:solidFill>
                  <a:schemeClr val="tx2"/>
                </a:solidFill>
                <a:latin typeface="Calibri" panose="020F0502020204030204" pitchFamily="34" charset="0"/>
                <a:cs typeface="Calibri" panose="020F0502020204030204" pitchFamily="34" charset="0"/>
              </a:rPr>
            </a:br>
            <a:br>
              <a:rPr lang="en-US" b="1" dirty="0">
                <a:solidFill>
                  <a:schemeClr val="bg2"/>
                </a:solidFill>
                <a:latin typeface="Calibri" panose="020F0502020204030204" pitchFamily="34" charset="0"/>
                <a:cs typeface="Calibri" panose="020F0502020204030204" pitchFamily="34" charset="0"/>
              </a:rPr>
            </a:br>
            <a:endParaRPr lang="en-US" b="1" dirty="0">
              <a:solidFill>
                <a:schemeClr val="bg2"/>
              </a:solidFill>
              <a:latin typeface="Franklin Gothic Demi" panose="020B0703020102020204" pitchFamily="34" charset="0"/>
            </a:endParaRPr>
          </a:p>
        </p:txBody>
      </p:sp>
      <p:sp>
        <p:nvSpPr>
          <p:cNvPr id="2" name="Slide Number Placeholder 1">
            <a:extLst>
              <a:ext uri="{FF2B5EF4-FFF2-40B4-BE49-F238E27FC236}">
                <a16:creationId xmlns:a16="http://schemas.microsoft.com/office/drawing/2014/main" id="{8D83EE3C-5B66-40FC-A3FA-05CA9C7E02B8}"/>
              </a:ext>
            </a:extLst>
          </p:cNvPr>
          <p:cNvSpPr>
            <a:spLocks noGrp="1"/>
          </p:cNvSpPr>
          <p:nvPr>
            <p:ph type="sldNum" sz="quarter" idx="12"/>
          </p:nvPr>
        </p:nvSpPr>
        <p:spPr/>
        <p:txBody>
          <a:bodyPr/>
          <a:lstStyle/>
          <a:p>
            <a:fld id="{2722D317-2A37-4C2A-A0C1-42C49C5B4475}" type="slidenum">
              <a:rPr lang="en-US" smtClean="0"/>
              <a:t>24</a:t>
            </a:fld>
            <a:endParaRPr lang="en-US"/>
          </a:p>
        </p:txBody>
      </p:sp>
    </p:spTree>
    <p:extLst>
      <p:ext uri="{BB962C8B-B14F-4D97-AF65-F5344CB8AC3E}">
        <p14:creationId xmlns:p14="http://schemas.microsoft.com/office/powerpoint/2010/main" val="15983477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Data Analytics ">
            <a:extLst>
              <a:ext uri="{FF2B5EF4-FFF2-40B4-BE49-F238E27FC236}">
                <a16:creationId xmlns:a16="http://schemas.microsoft.com/office/drawing/2014/main" id="{62AEEA1F-BF73-49F7-8836-1E0125FA1829}"/>
              </a:ext>
            </a:extLst>
          </p:cNvPr>
          <p:cNvSpPr>
            <a:spLocks noGrp="1"/>
          </p:cNvSpPr>
          <p:nvPr>
            <p:ph type="title"/>
          </p:nvPr>
        </p:nvSpPr>
        <p:spPr>
          <a:xfrm>
            <a:off x="634219" y="293161"/>
            <a:ext cx="10515600" cy="553998"/>
          </a:xfrm>
        </p:spPr>
        <p:txBody>
          <a:bodyPr/>
          <a:lstStyle/>
          <a:p>
            <a:r>
              <a:rPr lang="en-US" dirty="0">
                <a:solidFill>
                  <a:schemeClr val="tx2"/>
                </a:solidFill>
                <a:latin typeface="Franklin Gothic Demi" panose="020B0703020102020204" pitchFamily="34" charset="0"/>
              </a:rPr>
              <a:t>Data Analytics </a:t>
            </a:r>
          </a:p>
        </p:txBody>
      </p:sp>
      <p:sp>
        <p:nvSpPr>
          <p:cNvPr id="3" name="Content Placeholder 2" descr="Inaugural Disability Metrics Report&#10;Gathering requirements for a national-level map tool integrating multiple data sources on disability&#10;Metrics dashboard prototype in Puerto Rico&#10;">
            <a:extLst>
              <a:ext uri="{FF2B5EF4-FFF2-40B4-BE49-F238E27FC236}">
                <a16:creationId xmlns:a16="http://schemas.microsoft.com/office/drawing/2014/main" id="{A6B14BCD-799E-4D8D-A0C2-F41AC42AC515}"/>
              </a:ext>
            </a:extLst>
          </p:cNvPr>
          <p:cNvSpPr>
            <a:spLocks noGrp="1"/>
          </p:cNvSpPr>
          <p:nvPr>
            <p:ph idx="1"/>
          </p:nvPr>
        </p:nvSpPr>
        <p:spPr>
          <a:xfrm>
            <a:off x="634219" y="2078726"/>
            <a:ext cx="9733670" cy="2308324"/>
          </a:xfrm>
        </p:spPr>
        <p:txBody>
          <a:bodyPr/>
          <a:lstStyle/>
          <a:p>
            <a:pPr marL="457200" indent="-457200">
              <a:spcAft>
                <a:spcPts val="1200"/>
              </a:spcAft>
              <a:buFont typeface="Arial" panose="020B0604020202020204" pitchFamily="34" charset="0"/>
              <a:buChar char="•"/>
            </a:pPr>
            <a:r>
              <a:rPr lang="en-US" sz="2800" dirty="0">
                <a:solidFill>
                  <a:schemeClr val="tx2"/>
                </a:solidFill>
                <a:latin typeface="Calibri" panose="020F0502020204030204" pitchFamily="34" charset="0"/>
                <a:cs typeface="Calibri" panose="020F0502020204030204" pitchFamily="34" charset="0"/>
              </a:rPr>
              <a:t> Inaugural Disability Metrics Report</a:t>
            </a:r>
          </a:p>
          <a:p>
            <a:pPr marL="457200" indent="-457200">
              <a:spcAft>
                <a:spcPts val="1200"/>
              </a:spcAft>
              <a:buFont typeface="Arial" panose="020B0604020202020204" pitchFamily="34" charset="0"/>
              <a:buChar char="•"/>
            </a:pPr>
            <a:r>
              <a:rPr lang="en-US" sz="2800" dirty="0">
                <a:solidFill>
                  <a:schemeClr val="tx2"/>
                </a:solidFill>
                <a:latin typeface="Calibri" panose="020F0502020204030204" pitchFamily="34" charset="0"/>
                <a:cs typeface="Calibri" panose="020F0502020204030204" pitchFamily="34" charset="0"/>
              </a:rPr>
              <a:t>Gathering requirements for a national-level map tool integrating multiple data sources on disability</a:t>
            </a:r>
          </a:p>
          <a:p>
            <a:pPr marL="457200" indent="-457200">
              <a:buFont typeface="Arial" panose="020B0604020202020204" pitchFamily="34" charset="0"/>
              <a:buChar char="•"/>
            </a:pPr>
            <a:r>
              <a:rPr lang="en-US" sz="2800" dirty="0">
                <a:solidFill>
                  <a:schemeClr val="tx2"/>
                </a:solidFill>
                <a:latin typeface="Calibri" panose="020F0502020204030204" pitchFamily="34" charset="0"/>
                <a:cs typeface="Calibri" panose="020F0502020204030204" pitchFamily="34" charset="0"/>
              </a:rPr>
              <a:t>Metrics dashboard prototype in Puerto Rico</a:t>
            </a:r>
          </a:p>
          <a:p>
            <a:endParaRPr lang="en-US" dirty="0"/>
          </a:p>
        </p:txBody>
      </p:sp>
      <p:sp>
        <p:nvSpPr>
          <p:cNvPr id="6" name="Slide Number Placeholder 5">
            <a:extLst>
              <a:ext uri="{FF2B5EF4-FFF2-40B4-BE49-F238E27FC236}">
                <a16:creationId xmlns:a16="http://schemas.microsoft.com/office/drawing/2014/main" id="{3062F719-264C-40F6-954B-DF8C32A8FDB4}"/>
              </a:ext>
            </a:extLst>
          </p:cNvPr>
          <p:cNvSpPr>
            <a:spLocks noGrp="1"/>
          </p:cNvSpPr>
          <p:nvPr>
            <p:ph type="sldNum" sz="quarter" idx="10"/>
          </p:nvPr>
        </p:nvSpPr>
        <p:spPr/>
        <p:txBody>
          <a:bodyPr/>
          <a:lstStyle/>
          <a:p>
            <a:pPr>
              <a:defRPr/>
            </a:pPr>
            <a:fld id="{7E5BE26F-64BF-4F43-85A4-3A1A39976263}" type="slidenum">
              <a:rPr lang="en-US" altLang="en-US" smtClean="0"/>
              <a:pPr>
                <a:defRPr/>
              </a:pPr>
              <a:t>25</a:t>
            </a:fld>
            <a:endParaRPr lang="en-US" altLang="en-US" dirty="0"/>
          </a:p>
        </p:txBody>
      </p:sp>
    </p:spTree>
    <p:extLst>
      <p:ext uri="{BB962C8B-B14F-4D97-AF65-F5344CB8AC3E}">
        <p14:creationId xmlns:p14="http://schemas.microsoft.com/office/powerpoint/2010/main" val="14976935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Wording Update to RI &#10;Question on Disability">
            <a:extLst>
              <a:ext uri="{FF2B5EF4-FFF2-40B4-BE49-F238E27FC236}">
                <a16:creationId xmlns:a16="http://schemas.microsoft.com/office/drawing/2014/main" id="{6B22B0BD-C52A-44C3-92F8-7BFBC82F0C6B}"/>
              </a:ext>
            </a:extLst>
          </p:cNvPr>
          <p:cNvSpPr>
            <a:spLocks noGrp="1"/>
          </p:cNvSpPr>
          <p:nvPr>
            <p:ph type="title"/>
          </p:nvPr>
        </p:nvSpPr>
        <p:spPr>
          <a:xfrm>
            <a:off x="424375" y="421051"/>
            <a:ext cx="10515600" cy="1107996"/>
          </a:xfrm>
        </p:spPr>
        <p:txBody>
          <a:bodyPr/>
          <a:lstStyle/>
          <a:p>
            <a:r>
              <a:rPr lang="en-US" dirty="0">
                <a:solidFill>
                  <a:schemeClr val="tx2"/>
                </a:solidFill>
                <a:latin typeface="Franklin Gothic Demi" panose="020B0703020102020204" pitchFamily="34" charset="0"/>
              </a:rPr>
              <a:t>Wording Update to RI </a:t>
            </a:r>
            <a:br>
              <a:rPr lang="en-US" dirty="0">
                <a:solidFill>
                  <a:schemeClr val="tx2"/>
                </a:solidFill>
                <a:latin typeface="Franklin Gothic Demi" panose="020B0703020102020204" pitchFamily="34" charset="0"/>
              </a:rPr>
            </a:br>
            <a:r>
              <a:rPr lang="en-US" dirty="0">
                <a:solidFill>
                  <a:schemeClr val="tx2"/>
                </a:solidFill>
                <a:latin typeface="Franklin Gothic Demi" panose="020B0703020102020204" pitchFamily="34" charset="0"/>
              </a:rPr>
              <a:t>Question on Disability</a:t>
            </a:r>
          </a:p>
        </p:txBody>
      </p:sp>
      <p:graphicFrame>
        <p:nvGraphicFramePr>
          <p:cNvPr id="7" name="Table 6" descr="Previous Q24 Text&#10;“Did you, your co-applicant, or any dependents have help or support doing things like walking, seeing, hearing, or taking care of yourself before the disaster and have you lost that help or support because of the disaster?”&#10;&#10;">
            <a:extLst>
              <a:ext uri="{FF2B5EF4-FFF2-40B4-BE49-F238E27FC236}">
                <a16:creationId xmlns:a16="http://schemas.microsoft.com/office/drawing/2014/main" id="{3527A412-CDDE-4C7A-AEF6-F8B37B92B169}"/>
              </a:ext>
            </a:extLst>
          </p:cNvPr>
          <p:cNvGraphicFramePr>
            <a:graphicFrameLocks noGrp="1"/>
          </p:cNvGraphicFramePr>
          <p:nvPr>
            <p:extLst/>
          </p:nvPr>
        </p:nvGraphicFramePr>
        <p:xfrm>
          <a:off x="6400799" y="819295"/>
          <a:ext cx="5283122" cy="5758500"/>
        </p:xfrm>
        <a:graphic>
          <a:graphicData uri="http://schemas.openxmlformats.org/drawingml/2006/table">
            <a:tbl>
              <a:tblPr firstRow="1" bandRow="1"/>
              <a:tblGrid>
                <a:gridCol w="2641561">
                  <a:extLst>
                    <a:ext uri="{9D8B030D-6E8A-4147-A177-3AD203B41FA5}">
                      <a16:colId xmlns:a16="http://schemas.microsoft.com/office/drawing/2014/main" val="396643651"/>
                    </a:ext>
                  </a:extLst>
                </a:gridCol>
                <a:gridCol w="2641561">
                  <a:extLst>
                    <a:ext uri="{9D8B030D-6E8A-4147-A177-3AD203B41FA5}">
                      <a16:colId xmlns:a16="http://schemas.microsoft.com/office/drawing/2014/main" val="3401527262"/>
                    </a:ext>
                  </a:extLst>
                </a:gridCol>
              </a:tblGrid>
              <a:tr h="637860">
                <a:tc>
                  <a:txBody>
                    <a:bodyPr/>
                    <a:lstStyle>
                      <a:lvl1pPr marL="0" algn="l" defTabSz="914400" rtl="0" eaLnBrk="1" latinLnBrk="0" hangingPunct="1">
                        <a:defRPr sz="1800" b="1" kern="1200">
                          <a:solidFill>
                            <a:schemeClr val="lt1"/>
                          </a:solidFill>
                          <a:latin typeface="Georgia"/>
                        </a:defRPr>
                      </a:lvl1pPr>
                      <a:lvl2pPr marL="457200" algn="l" defTabSz="914400" rtl="0" eaLnBrk="1" latinLnBrk="0" hangingPunct="1">
                        <a:defRPr sz="1800" b="1" kern="1200">
                          <a:solidFill>
                            <a:schemeClr val="lt1"/>
                          </a:solidFill>
                          <a:latin typeface="Georgia"/>
                        </a:defRPr>
                      </a:lvl2pPr>
                      <a:lvl3pPr marL="914400" algn="l" defTabSz="914400" rtl="0" eaLnBrk="1" latinLnBrk="0" hangingPunct="1">
                        <a:defRPr sz="1800" b="1" kern="1200">
                          <a:solidFill>
                            <a:schemeClr val="lt1"/>
                          </a:solidFill>
                          <a:latin typeface="Georgia"/>
                        </a:defRPr>
                      </a:lvl3pPr>
                      <a:lvl4pPr marL="1371600" algn="l" defTabSz="914400" rtl="0" eaLnBrk="1" latinLnBrk="0" hangingPunct="1">
                        <a:defRPr sz="1800" b="1" kern="1200">
                          <a:solidFill>
                            <a:schemeClr val="lt1"/>
                          </a:solidFill>
                          <a:latin typeface="Georgia"/>
                        </a:defRPr>
                      </a:lvl4pPr>
                      <a:lvl5pPr marL="1828800" algn="l" defTabSz="914400" rtl="0" eaLnBrk="1" latinLnBrk="0" hangingPunct="1">
                        <a:defRPr sz="1800" b="1" kern="1200">
                          <a:solidFill>
                            <a:schemeClr val="lt1"/>
                          </a:solidFill>
                          <a:latin typeface="Georgia"/>
                        </a:defRPr>
                      </a:lvl5pPr>
                      <a:lvl6pPr marL="2286000" algn="l" defTabSz="914400" rtl="0" eaLnBrk="1" latinLnBrk="0" hangingPunct="1">
                        <a:defRPr sz="1800" b="1" kern="1200">
                          <a:solidFill>
                            <a:schemeClr val="lt1"/>
                          </a:solidFill>
                          <a:latin typeface="Georgia"/>
                        </a:defRPr>
                      </a:lvl6pPr>
                      <a:lvl7pPr marL="2743200" algn="l" defTabSz="914400" rtl="0" eaLnBrk="1" latinLnBrk="0" hangingPunct="1">
                        <a:defRPr sz="1800" b="1" kern="1200">
                          <a:solidFill>
                            <a:schemeClr val="lt1"/>
                          </a:solidFill>
                          <a:latin typeface="Georgia"/>
                        </a:defRPr>
                      </a:lvl7pPr>
                      <a:lvl8pPr marL="3200400" algn="l" defTabSz="914400" rtl="0" eaLnBrk="1" latinLnBrk="0" hangingPunct="1">
                        <a:defRPr sz="1800" b="1" kern="1200">
                          <a:solidFill>
                            <a:schemeClr val="lt1"/>
                          </a:solidFill>
                          <a:latin typeface="Georgia"/>
                        </a:defRPr>
                      </a:lvl8pPr>
                      <a:lvl9pPr marL="3657600" algn="l" defTabSz="914400" rtl="0" eaLnBrk="1" latinLnBrk="0" hangingPunct="1">
                        <a:defRPr sz="1800" b="1" kern="1200">
                          <a:solidFill>
                            <a:schemeClr val="lt1"/>
                          </a:solidFill>
                          <a:latin typeface="Georgia"/>
                        </a:defRPr>
                      </a:lvl9pPr>
                    </a:lstStyle>
                    <a:p>
                      <a:pPr algn="ctr"/>
                      <a:r>
                        <a:rPr lang="en-US" sz="2400" dirty="0">
                          <a:latin typeface="Calibri" panose="020F0502020204030204" pitchFamily="34" charset="0"/>
                          <a:cs typeface="Calibri" panose="020F0502020204030204" pitchFamily="34" charset="0"/>
                        </a:rPr>
                        <a:t>Previous Q24 Text</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1B587C"/>
                    </a:solidFill>
                  </a:tcPr>
                </a:tc>
                <a:tc>
                  <a:txBody>
                    <a:bodyPr/>
                    <a:lstStyle>
                      <a:lvl1pPr marL="0" algn="l" defTabSz="914400" rtl="0" eaLnBrk="1" latinLnBrk="0" hangingPunct="1">
                        <a:defRPr sz="1800" b="1" kern="1200">
                          <a:solidFill>
                            <a:schemeClr val="lt1"/>
                          </a:solidFill>
                          <a:latin typeface="Georgia"/>
                        </a:defRPr>
                      </a:lvl1pPr>
                      <a:lvl2pPr marL="457200" algn="l" defTabSz="914400" rtl="0" eaLnBrk="1" latinLnBrk="0" hangingPunct="1">
                        <a:defRPr sz="1800" b="1" kern="1200">
                          <a:solidFill>
                            <a:schemeClr val="lt1"/>
                          </a:solidFill>
                          <a:latin typeface="Georgia"/>
                        </a:defRPr>
                      </a:lvl2pPr>
                      <a:lvl3pPr marL="914400" algn="l" defTabSz="914400" rtl="0" eaLnBrk="1" latinLnBrk="0" hangingPunct="1">
                        <a:defRPr sz="1800" b="1" kern="1200">
                          <a:solidFill>
                            <a:schemeClr val="lt1"/>
                          </a:solidFill>
                          <a:latin typeface="Georgia"/>
                        </a:defRPr>
                      </a:lvl3pPr>
                      <a:lvl4pPr marL="1371600" algn="l" defTabSz="914400" rtl="0" eaLnBrk="1" latinLnBrk="0" hangingPunct="1">
                        <a:defRPr sz="1800" b="1" kern="1200">
                          <a:solidFill>
                            <a:schemeClr val="lt1"/>
                          </a:solidFill>
                          <a:latin typeface="Georgia"/>
                        </a:defRPr>
                      </a:lvl4pPr>
                      <a:lvl5pPr marL="1828800" algn="l" defTabSz="914400" rtl="0" eaLnBrk="1" latinLnBrk="0" hangingPunct="1">
                        <a:defRPr sz="1800" b="1" kern="1200">
                          <a:solidFill>
                            <a:schemeClr val="lt1"/>
                          </a:solidFill>
                          <a:latin typeface="Georgia"/>
                        </a:defRPr>
                      </a:lvl5pPr>
                      <a:lvl6pPr marL="2286000" algn="l" defTabSz="914400" rtl="0" eaLnBrk="1" latinLnBrk="0" hangingPunct="1">
                        <a:defRPr sz="1800" b="1" kern="1200">
                          <a:solidFill>
                            <a:schemeClr val="lt1"/>
                          </a:solidFill>
                          <a:latin typeface="Georgia"/>
                        </a:defRPr>
                      </a:lvl6pPr>
                      <a:lvl7pPr marL="2743200" algn="l" defTabSz="914400" rtl="0" eaLnBrk="1" latinLnBrk="0" hangingPunct="1">
                        <a:defRPr sz="1800" b="1" kern="1200">
                          <a:solidFill>
                            <a:schemeClr val="lt1"/>
                          </a:solidFill>
                          <a:latin typeface="Georgia"/>
                        </a:defRPr>
                      </a:lvl7pPr>
                      <a:lvl8pPr marL="3200400" algn="l" defTabSz="914400" rtl="0" eaLnBrk="1" latinLnBrk="0" hangingPunct="1">
                        <a:defRPr sz="1800" b="1" kern="1200">
                          <a:solidFill>
                            <a:schemeClr val="lt1"/>
                          </a:solidFill>
                          <a:latin typeface="Georgia"/>
                        </a:defRPr>
                      </a:lvl8pPr>
                      <a:lvl9pPr marL="3657600" algn="l" defTabSz="914400" rtl="0" eaLnBrk="1" latinLnBrk="0" hangingPunct="1">
                        <a:defRPr sz="1800" b="1" kern="1200">
                          <a:solidFill>
                            <a:schemeClr val="lt1"/>
                          </a:solidFill>
                          <a:latin typeface="Georgia"/>
                        </a:defRPr>
                      </a:lvl9pPr>
                    </a:lstStyle>
                    <a:p>
                      <a:pPr algn="ctr"/>
                      <a:r>
                        <a:rPr lang="en-US" sz="2400" dirty="0">
                          <a:latin typeface="Calibri" panose="020F0502020204030204" pitchFamily="34" charset="0"/>
                          <a:cs typeface="Calibri" panose="020F0502020204030204" pitchFamily="34" charset="0"/>
                        </a:rPr>
                        <a:t>Current Q24 Text</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1B587C"/>
                    </a:solidFill>
                  </a:tcPr>
                </a:tc>
                <a:extLst>
                  <a:ext uri="{0D108BD9-81ED-4DB2-BD59-A6C34878D82A}">
                    <a16:rowId xmlns:a16="http://schemas.microsoft.com/office/drawing/2014/main" val="4012109454"/>
                  </a:ext>
                </a:extLst>
              </a:tr>
              <a:tr h="3552387">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r>
                        <a:rPr lang="en-US" sz="2400" dirty="0">
                          <a:latin typeface="Calibri" panose="020F0502020204030204" pitchFamily="34" charset="0"/>
                          <a:cs typeface="Calibri" panose="020F0502020204030204" pitchFamily="34" charset="0"/>
                        </a:rPr>
                        <a:t>“Did you, your co-applicant, or any dependents have help or support doing things like walking, seeing, hearing, or taking care of yourself before the disaster and have you lost that help or support because of the disaster?”</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B587C">
                        <a:tint val="40000"/>
                      </a:srgbClr>
                    </a:solidFill>
                  </a:tcPr>
                </a:tc>
                <a:tc>
                  <a:txBody>
                    <a:bodyPr/>
                    <a:lstStyle>
                      <a:lvl1pPr marL="0" algn="l" defTabSz="914400" rtl="0" eaLnBrk="1" latinLnBrk="0" hangingPunct="1">
                        <a:defRPr sz="1800" kern="1200">
                          <a:solidFill>
                            <a:schemeClr val="dk1"/>
                          </a:solidFill>
                          <a:latin typeface="Georgia"/>
                        </a:defRPr>
                      </a:lvl1pPr>
                      <a:lvl2pPr marL="457200" algn="l" defTabSz="914400" rtl="0" eaLnBrk="1" latinLnBrk="0" hangingPunct="1">
                        <a:defRPr sz="1800" kern="1200">
                          <a:solidFill>
                            <a:schemeClr val="dk1"/>
                          </a:solidFill>
                          <a:latin typeface="Georgia"/>
                        </a:defRPr>
                      </a:lvl2pPr>
                      <a:lvl3pPr marL="914400" algn="l" defTabSz="914400" rtl="0" eaLnBrk="1" latinLnBrk="0" hangingPunct="1">
                        <a:defRPr sz="1800" kern="1200">
                          <a:solidFill>
                            <a:schemeClr val="dk1"/>
                          </a:solidFill>
                          <a:latin typeface="Georgia"/>
                        </a:defRPr>
                      </a:lvl3pPr>
                      <a:lvl4pPr marL="1371600" algn="l" defTabSz="914400" rtl="0" eaLnBrk="1" latinLnBrk="0" hangingPunct="1">
                        <a:defRPr sz="1800" kern="1200">
                          <a:solidFill>
                            <a:schemeClr val="dk1"/>
                          </a:solidFill>
                          <a:latin typeface="Georgia"/>
                        </a:defRPr>
                      </a:lvl4pPr>
                      <a:lvl5pPr marL="1828800" algn="l" defTabSz="914400" rtl="0" eaLnBrk="1" latinLnBrk="0" hangingPunct="1">
                        <a:defRPr sz="1800" kern="1200">
                          <a:solidFill>
                            <a:schemeClr val="dk1"/>
                          </a:solidFill>
                          <a:latin typeface="Georgia"/>
                        </a:defRPr>
                      </a:lvl5pPr>
                      <a:lvl6pPr marL="2286000" algn="l" defTabSz="914400" rtl="0" eaLnBrk="1" latinLnBrk="0" hangingPunct="1">
                        <a:defRPr sz="1800" kern="1200">
                          <a:solidFill>
                            <a:schemeClr val="dk1"/>
                          </a:solidFill>
                          <a:latin typeface="Georgia"/>
                        </a:defRPr>
                      </a:lvl6pPr>
                      <a:lvl7pPr marL="2743200" algn="l" defTabSz="914400" rtl="0" eaLnBrk="1" latinLnBrk="0" hangingPunct="1">
                        <a:defRPr sz="1800" kern="1200">
                          <a:solidFill>
                            <a:schemeClr val="dk1"/>
                          </a:solidFill>
                          <a:latin typeface="Georgia"/>
                        </a:defRPr>
                      </a:lvl7pPr>
                      <a:lvl8pPr marL="3200400" algn="l" defTabSz="914400" rtl="0" eaLnBrk="1" latinLnBrk="0" hangingPunct="1">
                        <a:defRPr sz="1800" kern="1200">
                          <a:solidFill>
                            <a:schemeClr val="dk1"/>
                          </a:solidFill>
                          <a:latin typeface="Georgia"/>
                        </a:defRPr>
                      </a:lvl8pPr>
                      <a:lvl9pPr marL="3657600" algn="l" defTabSz="914400" rtl="0" eaLnBrk="1" latinLnBrk="0" hangingPunct="1">
                        <a:defRPr sz="1800" kern="1200">
                          <a:solidFill>
                            <a:schemeClr val="dk1"/>
                          </a:solidFill>
                          <a:latin typeface="Georgia"/>
                        </a:defRPr>
                      </a:lvl9pPr>
                    </a:lstStyle>
                    <a:p>
                      <a:r>
                        <a:rPr lang="en-US" sz="2200" dirty="0">
                          <a:latin typeface="Calibri" panose="020F0502020204030204" pitchFamily="34" charset="0"/>
                          <a:cs typeface="Calibri" panose="020F0502020204030204" pitchFamily="34" charset="0"/>
                        </a:rPr>
                        <a:t>“Did you or anyone in your household use any type of mobility or assistive device such as a wheelchair, walker, cane, hearing aid, service animal, personal care attendant, or other similarly medically-related devices or services that assist with disabilities or activities of daily living?”</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B587C">
                        <a:tint val="40000"/>
                      </a:srgbClr>
                    </a:solidFill>
                  </a:tcPr>
                </a:tc>
                <a:extLst>
                  <a:ext uri="{0D108BD9-81ED-4DB2-BD59-A6C34878D82A}">
                    <a16:rowId xmlns:a16="http://schemas.microsoft.com/office/drawing/2014/main" val="2481946299"/>
                  </a:ext>
                </a:extLst>
              </a:tr>
            </a:tbl>
          </a:graphicData>
        </a:graphic>
      </p:graphicFrame>
      <p:sp>
        <p:nvSpPr>
          <p:cNvPr id="8" name="Rectangle 7" descr="In May 2019, FEMA updated the wording of Registration Intake (RI) Question 24 &#10;(about disability).&#10;&#10;Result:&#10;Fourfold increase in survivors responding “Yes” to Question 24, from ~3.4* percent to 14.8 percent**&#10;New percentages approximate the American Community Survey (U.S. Census Bureau) disability statistics&#10;">
            <a:extLst>
              <a:ext uri="{FF2B5EF4-FFF2-40B4-BE49-F238E27FC236}">
                <a16:creationId xmlns:a16="http://schemas.microsoft.com/office/drawing/2014/main" id="{F49B628B-FE81-4274-B2A1-42CEC9C8DF70}"/>
              </a:ext>
            </a:extLst>
          </p:cNvPr>
          <p:cNvSpPr/>
          <p:nvPr/>
        </p:nvSpPr>
        <p:spPr>
          <a:xfrm>
            <a:off x="508079" y="1720087"/>
            <a:ext cx="5623092" cy="3631763"/>
          </a:xfrm>
          <a:prstGeom prst="rect">
            <a:avLst/>
          </a:prstGeom>
        </p:spPr>
        <p:txBody>
          <a:bodyPr wrap="square">
            <a:spAutoFit/>
          </a:bodyPr>
          <a:lstStyle/>
          <a:p>
            <a:r>
              <a:rPr lang="en-US" sz="2000" b="1" dirty="0">
                <a:solidFill>
                  <a:schemeClr val="tx2"/>
                </a:solidFill>
                <a:latin typeface="Calibri" panose="020F0502020204030204" pitchFamily="34" charset="0"/>
                <a:ea typeface="Times" panose="02020603050405020304" pitchFamily="18" charset="0"/>
                <a:cs typeface="Calibri" panose="020F0502020204030204" pitchFamily="34" charset="0"/>
              </a:rPr>
              <a:t>In May 2019, FEMA updated the wording of Registration Intake (RI) Question 24 </a:t>
            </a:r>
          </a:p>
          <a:p>
            <a:r>
              <a:rPr lang="en-US" sz="2000" b="1" dirty="0">
                <a:solidFill>
                  <a:schemeClr val="tx2"/>
                </a:solidFill>
                <a:latin typeface="Calibri" panose="020F0502020204030204" pitchFamily="34" charset="0"/>
                <a:ea typeface="Times" panose="02020603050405020304" pitchFamily="18" charset="0"/>
                <a:cs typeface="Calibri" panose="020F0502020204030204" pitchFamily="34" charset="0"/>
              </a:rPr>
              <a:t>about disability.</a:t>
            </a:r>
          </a:p>
          <a:p>
            <a:endParaRPr lang="en-US" sz="2000" dirty="0">
              <a:solidFill>
                <a:schemeClr val="tx2"/>
              </a:solidFill>
              <a:latin typeface="Calibri" panose="020F0502020204030204" pitchFamily="34" charset="0"/>
              <a:ea typeface="Times" panose="02020603050405020304" pitchFamily="18" charset="0"/>
              <a:cs typeface="Calibri" panose="020F0502020204030204" pitchFamily="34" charset="0"/>
            </a:endParaRPr>
          </a:p>
          <a:p>
            <a:pPr>
              <a:spcAft>
                <a:spcPts val="600"/>
              </a:spcAft>
            </a:pPr>
            <a:r>
              <a:rPr lang="en-US" sz="2000" b="1" dirty="0">
                <a:solidFill>
                  <a:schemeClr val="tx2"/>
                </a:solidFill>
                <a:latin typeface="Calibri" panose="020F0502020204030204" pitchFamily="34" charset="0"/>
                <a:ea typeface="Times" panose="02020603050405020304" pitchFamily="18" charset="0"/>
                <a:cs typeface="Calibri" panose="020F0502020204030204" pitchFamily="34" charset="0"/>
              </a:rPr>
              <a:t>Result:</a:t>
            </a:r>
            <a:endParaRPr lang="en-US" sz="2000" dirty="0">
              <a:solidFill>
                <a:schemeClr val="tx2"/>
              </a:solidFill>
              <a:latin typeface="Calibri" panose="020F0502020204030204" pitchFamily="34" charset="0"/>
              <a:ea typeface="Times" panose="02020603050405020304" pitchFamily="18" charset="0"/>
              <a:cs typeface="Calibri" panose="020F0502020204030204" pitchFamily="34" charset="0"/>
            </a:endParaRPr>
          </a:p>
          <a:p>
            <a:pPr marL="742950" lvl="1" indent="-285750">
              <a:spcAft>
                <a:spcPts val="600"/>
              </a:spcAft>
              <a:buFont typeface="Arial" panose="020B0604020202020204" pitchFamily="34" charset="0"/>
              <a:buChar char="•"/>
            </a:pPr>
            <a:r>
              <a:rPr lang="en-US" sz="2000" dirty="0">
                <a:solidFill>
                  <a:schemeClr val="tx2"/>
                </a:solidFill>
                <a:latin typeface="Calibri" panose="020F0502020204030204" pitchFamily="34" charset="0"/>
                <a:ea typeface="Times" panose="02020603050405020304" pitchFamily="18" charset="0"/>
                <a:cs typeface="Calibri" panose="020F0502020204030204" pitchFamily="34" charset="0"/>
              </a:rPr>
              <a:t>Fourfold increase in disaster survivors responding “Yes” to Question 24, from ~3.4* percent to 14.8 percent**</a:t>
            </a:r>
          </a:p>
          <a:p>
            <a:pPr marL="742950" lvl="1" indent="-285750">
              <a:buFont typeface="Arial" panose="020B0604020202020204" pitchFamily="34" charset="0"/>
              <a:buChar char="•"/>
            </a:pPr>
            <a:r>
              <a:rPr lang="en-US" sz="2000" dirty="0">
                <a:solidFill>
                  <a:schemeClr val="tx2"/>
                </a:solidFill>
                <a:latin typeface="Calibri" panose="020F0502020204030204" pitchFamily="34" charset="0"/>
                <a:ea typeface="Times" panose="02020603050405020304" pitchFamily="18" charset="0"/>
                <a:cs typeface="Calibri" panose="020F0502020204030204" pitchFamily="34" charset="0"/>
              </a:rPr>
              <a:t>New percentages approximate the American Community Survey (U.S. Census Bureau) disability statistics.</a:t>
            </a:r>
            <a:endParaRPr lang="en-US" sz="2000" dirty="0">
              <a:solidFill>
                <a:schemeClr val="tx2"/>
              </a:solidFill>
              <a:effectLst/>
              <a:latin typeface="Calibri" panose="020F0502020204030204" pitchFamily="34" charset="0"/>
              <a:ea typeface="Times" panose="02020603050405020304" pitchFamily="18" charset="0"/>
              <a:cs typeface="Calibri" panose="020F0502020204030204" pitchFamily="34" charset="0"/>
            </a:endParaRPr>
          </a:p>
        </p:txBody>
      </p:sp>
      <p:sp>
        <p:nvSpPr>
          <p:cNvPr id="9" name="TextBox 8" descr="*IA-declared disasters between September 2018 and May 1, 2019.&#10;**IA-declared disasters 4438, 4440, 4441, 4447, and 4451 declared     &#10;    since June 1, 2019.&#10;">
            <a:extLst>
              <a:ext uri="{FF2B5EF4-FFF2-40B4-BE49-F238E27FC236}">
                <a16:creationId xmlns:a16="http://schemas.microsoft.com/office/drawing/2014/main" id="{B8E0E871-0C25-473A-A693-6C3D006FEE45}"/>
              </a:ext>
            </a:extLst>
          </p:cNvPr>
          <p:cNvSpPr txBox="1"/>
          <p:nvPr/>
        </p:nvSpPr>
        <p:spPr>
          <a:xfrm>
            <a:off x="1270469" y="5595944"/>
            <a:ext cx="4953664" cy="723275"/>
          </a:xfrm>
          <a:prstGeom prst="rect">
            <a:avLst/>
          </a:prstGeom>
          <a:noFill/>
        </p:spPr>
        <p:txBody>
          <a:bodyPr wrap="square" rtlCol="0">
            <a:spAutoFit/>
          </a:bodyPr>
          <a:lstStyle/>
          <a:p>
            <a:pPr>
              <a:spcAft>
                <a:spcPts val="600"/>
              </a:spcAft>
            </a:pPr>
            <a:r>
              <a:rPr lang="en-US" sz="1400" i="1" dirty="0">
                <a:solidFill>
                  <a:schemeClr val="tx2"/>
                </a:solidFill>
                <a:latin typeface="Calibri" panose="020F0502020204030204" pitchFamily="34" charset="0"/>
                <a:ea typeface="Times" panose="02020603050405020304" pitchFamily="18" charset="0"/>
                <a:cs typeface="Calibri" panose="020F0502020204030204" pitchFamily="34" charset="0"/>
              </a:rPr>
              <a:t>*</a:t>
            </a:r>
            <a:r>
              <a:rPr lang="en-US" sz="1100" i="1" dirty="0">
                <a:solidFill>
                  <a:schemeClr val="tx2"/>
                </a:solidFill>
                <a:latin typeface="Calibri" panose="020F0502020204030204" pitchFamily="34" charset="0"/>
                <a:ea typeface="Times" panose="02020603050405020304" pitchFamily="18" charset="0"/>
                <a:cs typeface="Calibri" panose="020F0502020204030204" pitchFamily="34" charset="0"/>
              </a:rPr>
              <a:t>IA-declared disasters between September 2018 and May 1, 2019.</a:t>
            </a:r>
          </a:p>
          <a:p>
            <a:r>
              <a:rPr lang="en-US" sz="1100" i="1" dirty="0">
                <a:solidFill>
                  <a:schemeClr val="tx2"/>
                </a:solidFill>
                <a:latin typeface="Calibri" panose="020F0502020204030204" pitchFamily="34" charset="0"/>
                <a:ea typeface="Times" panose="02020603050405020304" pitchFamily="18" charset="0"/>
                <a:cs typeface="Calibri" panose="020F0502020204030204" pitchFamily="34" charset="0"/>
              </a:rPr>
              <a:t>**IA-declared disasters 4438, 4440, 4441, 4447, and 4451 declared     </a:t>
            </a:r>
          </a:p>
          <a:p>
            <a:r>
              <a:rPr lang="en-US" sz="1100" i="1" dirty="0">
                <a:solidFill>
                  <a:schemeClr val="tx2"/>
                </a:solidFill>
                <a:latin typeface="Calibri" panose="020F0502020204030204" pitchFamily="34" charset="0"/>
                <a:ea typeface="Times" panose="02020603050405020304" pitchFamily="18" charset="0"/>
                <a:cs typeface="Calibri" panose="020F0502020204030204" pitchFamily="34" charset="0"/>
              </a:rPr>
              <a:t>    since June 1, 2019.</a:t>
            </a:r>
          </a:p>
        </p:txBody>
      </p:sp>
      <p:sp>
        <p:nvSpPr>
          <p:cNvPr id="3" name="Slide Number Placeholder 2">
            <a:extLst>
              <a:ext uri="{FF2B5EF4-FFF2-40B4-BE49-F238E27FC236}">
                <a16:creationId xmlns:a16="http://schemas.microsoft.com/office/drawing/2014/main" id="{E3746CEC-171E-4EBB-B534-6E4075EA7D40}"/>
              </a:ext>
            </a:extLst>
          </p:cNvPr>
          <p:cNvSpPr>
            <a:spLocks noGrp="1"/>
          </p:cNvSpPr>
          <p:nvPr>
            <p:ph type="sldNum" sz="quarter" idx="10"/>
          </p:nvPr>
        </p:nvSpPr>
        <p:spPr/>
        <p:txBody>
          <a:bodyPr/>
          <a:lstStyle/>
          <a:p>
            <a:pPr>
              <a:defRPr/>
            </a:pPr>
            <a:fld id="{7E5BE26F-64BF-4F43-85A4-3A1A39976263}" type="slidenum">
              <a:rPr lang="en-US" altLang="en-US" smtClean="0"/>
              <a:pPr>
                <a:defRPr/>
              </a:pPr>
              <a:t>26</a:t>
            </a:fld>
            <a:endParaRPr lang="en-US" altLang="en-US" dirty="0"/>
          </a:p>
        </p:txBody>
      </p:sp>
    </p:spTree>
    <p:extLst>
      <p:ext uri="{BB962C8B-B14F-4D97-AF65-F5344CB8AC3E}">
        <p14:creationId xmlns:p14="http://schemas.microsoft.com/office/powerpoint/2010/main" val="30202734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Program and Policy Initiative: Public Assistance &#10;Candice Alder – Programmatic Inclusivity – Public Assistance Program Analyst ">
            <a:extLst>
              <a:ext uri="{FF2B5EF4-FFF2-40B4-BE49-F238E27FC236}">
                <a16:creationId xmlns:a16="http://schemas.microsoft.com/office/drawing/2014/main" id="{7BDB0A04-A5E0-47C9-8932-59C222551CEB}"/>
              </a:ext>
            </a:extLst>
          </p:cNvPr>
          <p:cNvSpPr>
            <a:spLocks noGrp="1"/>
          </p:cNvSpPr>
          <p:nvPr>
            <p:ph type="title"/>
          </p:nvPr>
        </p:nvSpPr>
        <p:spPr>
          <a:xfrm>
            <a:off x="745352" y="1223371"/>
            <a:ext cx="10515600" cy="5909310"/>
          </a:xfrm>
        </p:spPr>
        <p:txBody>
          <a:bodyPr/>
          <a:lstStyle/>
          <a:p>
            <a:pPr algn="ctr"/>
            <a:r>
              <a:rPr lang="en-US" b="1" dirty="0"/>
              <a:t> </a:t>
            </a:r>
            <a:br>
              <a:rPr lang="en-US" b="1" dirty="0"/>
            </a:br>
            <a:r>
              <a:rPr lang="en-US" b="1" dirty="0">
                <a:solidFill>
                  <a:schemeClr val="tx2"/>
                </a:solidFill>
                <a:latin typeface="Calibri" panose="020F0502020204030204" pitchFamily="34" charset="0"/>
                <a:cs typeface="Calibri" panose="020F0502020204030204" pitchFamily="34" charset="0"/>
              </a:rPr>
              <a:t>Program and Policy Initiative: Public Assistance </a:t>
            </a:r>
            <a:br>
              <a:rPr lang="en-US" b="1" dirty="0">
                <a:solidFill>
                  <a:schemeClr val="tx2"/>
                </a:solidFill>
                <a:latin typeface="Calibri" panose="020F0502020204030204" pitchFamily="34" charset="0"/>
                <a:cs typeface="Calibri" panose="020F0502020204030204" pitchFamily="34" charset="0"/>
              </a:rPr>
            </a:br>
            <a:r>
              <a:rPr lang="en-US" sz="2400" dirty="0">
                <a:solidFill>
                  <a:schemeClr val="tx2"/>
                </a:solidFill>
                <a:latin typeface="Calibri" panose="020F0502020204030204" pitchFamily="34" charset="0"/>
                <a:cs typeface="Calibri" panose="020F0502020204030204" pitchFamily="34" charset="0"/>
              </a:rPr>
              <a:t>Candice Alder – Programmatic Inclusivity – Public Assistance Program Analyst </a:t>
            </a:r>
            <a:br>
              <a:rPr lang="en-US" sz="2400" dirty="0">
                <a:solidFill>
                  <a:schemeClr val="tx2"/>
                </a:solidFill>
                <a:latin typeface="Calibri" panose="020F0502020204030204" pitchFamily="34" charset="0"/>
                <a:cs typeface="Calibri" panose="020F0502020204030204" pitchFamily="34" charset="0"/>
              </a:rPr>
            </a:br>
            <a:br>
              <a:rPr lang="en-US" b="1" dirty="0">
                <a:solidFill>
                  <a:schemeClr val="tx2"/>
                </a:solidFill>
                <a:latin typeface="Calibri" panose="020F0502020204030204" pitchFamily="34" charset="0"/>
                <a:cs typeface="Calibri" panose="020F0502020204030204" pitchFamily="34" charset="0"/>
              </a:rPr>
            </a:br>
            <a:br>
              <a:rPr lang="en-US" b="1" dirty="0">
                <a:solidFill>
                  <a:schemeClr val="bg2"/>
                </a:solidFill>
                <a:latin typeface="Calibri" panose="020F0502020204030204" pitchFamily="34" charset="0"/>
                <a:cs typeface="Calibri" panose="020F0502020204030204" pitchFamily="34" charset="0"/>
              </a:rPr>
            </a:br>
            <a:endParaRPr lang="en-US" b="1" dirty="0">
              <a:solidFill>
                <a:schemeClr val="bg2"/>
              </a:solidFill>
              <a:latin typeface="Franklin Gothic Demi" panose="020B0703020102020204" pitchFamily="34" charset="0"/>
            </a:endParaRPr>
          </a:p>
        </p:txBody>
      </p:sp>
      <p:sp>
        <p:nvSpPr>
          <p:cNvPr id="2" name="Slide Number Placeholder 1">
            <a:extLst>
              <a:ext uri="{FF2B5EF4-FFF2-40B4-BE49-F238E27FC236}">
                <a16:creationId xmlns:a16="http://schemas.microsoft.com/office/drawing/2014/main" id="{B7E49B8E-DEE2-4789-A204-BBD4D2C59443}"/>
              </a:ext>
            </a:extLst>
          </p:cNvPr>
          <p:cNvSpPr>
            <a:spLocks noGrp="1"/>
          </p:cNvSpPr>
          <p:nvPr>
            <p:ph type="sldNum" sz="quarter" idx="12"/>
          </p:nvPr>
        </p:nvSpPr>
        <p:spPr/>
        <p:txBody>
          <a:bodyPr/>
          <a:lstStyle/>
          <a:p>
            <a:fld id="{2722D317-2A37-4C2A-A0C1-42C49C5B4475}" type="slidenum">
              <a:rPr lang="en-US" smtClean="0"/>
              <a:t>27</a:t>
            </a:fld>
            <a:endParaRPr lang="en-US"/>
          </a:p>
        </p:txBody>
      </p:sp>
    </p:spTree>
    <p:extLst>
      <p:ext uri="{BB962C8B-B14F-4D97-AF65-F5344CB8AC3E}">
        <p14:creationId xmlns:p14="http://schemas.microsoft.com/office/powerpoint/2010/main" val="10567616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Public Assistance (PA) ">
            <a:extLst>
              <a:ext uri="{FF2B5EF4-FFF2-40B4-BE49-F238E27FC236}">
                <a16:creationId xmlns:a16="http://schemas.microsoft.com/office/drawing/2014/main" id="{400F3F55-F8D2-42A3-BA92-9E6F1EBD4D3A}"/>
              </a:ext>
            </a:extLst>
          </p:cNvPr>
          <p:cNvSpPr>
            <a:spLocks noGrp="1"/>
          </p:cNvSpPr>
          <p:nvPr>
            <p:ph type="title"/>
          </p:nvPr>
        </p:nvSpPr>
        <p:spPr>
          <a:xfrm>
            <a:off x="688340" y="398845"/>
            <a:ext cx="7002018" cy="574675"/>
          </a:xfrm>
        </p:spPr>
        <p:txBody>
          <a:bodyPr/>
          <a:lstStyle/>
          <a:p>
            <a:r>
              <a:rPr lang="en-US" dirty="0">
                <a:solidFill>
                  <a:schemeClr val="tx2"/>
                </a:solidFill>
                <a:latin typeface="Franklin Gothic Demi" panose="020B0703020102020204" pitchFamily="34" charset="0"/>
              </a:rPr>
              <a:t>Public Assistance (PA) </a:t>
            </a:r>
          </a:p>
        </p:txBody>
      </p:sp>
      <p:sp>
        <p:nvSpPr>
          <p:cNvPr id="3" name="Content Placeholder 2" descr="PA provides assistance to State, Tribal and local governments, and certain types of Private Nonprofit organizations so that communities can quickly respond to and recover from major disasters or emergencies declared by the President.&#10;FEMA provides supplemental Federal disaster grant assistance for debris removal, emergency protective measures, and the repair, replacement, or restoration of disaster-damaged, publicly owned facilities and the facilities of certain Private Non-Profit (PNP) organizations. The PA Program also encourages protection of these damaged facilities from future events by providing assistance for hazard mitigation measures during the recovery process. &#10;">
            <a:extLst>
              <a:ext uri="{FF2B5EF4-FFF2-40B4-BE49-F238E27FC236}">
                <a16:creationId xmlns:a16="http://schemas.microsoft.com/office/drawing/2014/main" id="{286E3ED3-685F-45A2-A9B9-8F5A247579F7}"/>
              </a:ext>
            </a:extLst>
          </p:cNvPr>
          <p:cNvSpPr>
            <a:spLocks noGrp="1"/>
          </p:cNvSpPr>
          <p:nvPr>
            <p:ph idx="1"/>
          </p:nvPr>
        </p:nvSpPr>
        <p:spPr>
          <a:xfrm>
            <a:off x="688340" y="973519"/>
            <a:ext cx="10815319" cy="4735517"/>
          </a:xfrm>
        </p:spPr>
        <p:txBody>
          <a:bodyPr>
            <a:noAutofit/>
          </a:bodyPr>
          <a:lstStyle/>
          <a:p>
            <a:pPr>
              <a:buFont typeface="Arial" panose="020B0604020202020204" pitchFamily="34" charset="0"/>
              <a:buChar char="•"/>
            </a:pPr>
            <a:r>
              <a:rPr lang="en-US" sz="2800" dirty="0">
                <a:solidFill>
                  <a:schemeClr val="tx2"/>
                </a:solidFill>
                <a:latin typeface="Calibri" panose="020F0502020204030204" pitchFamily="34" charset="0"/>
                <a:cs typeface="Calibri" panose="020F0502020204030204" pitchFamily="34" charset="0"/>
              </a:rPr>
              <a:t>PA provides assistance to State, Tribal and local governments, and certain types of Private Nonprofit organizations so that communities can quickly respond to and recover from major disasters or emergencies declared by the President.</a:t>
            </a:r>
          </a:p>
          <a:p>
            <a:endParaRPr lang="en-US" sz="2800" dirty="0">
              <a:solidFill>
                <a:schemeClr val="tx2"/>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US" sz="2800" dirty="0">
                <a:solidFill>
                  <a:schemeClr val="tx2"/>
                </a:solidFill>
                <a:latin typeface="Calibri" panose="020F0502020204030204" pitchFamily="34" charset="0"/>
                <a:cs typeface="Calibri" panose="020F0502020204030204" pitchFamily="34" charset="0"/>
              </a:rPr>
              <a:t>FEMA provides supplemental Federal disaster grant assistance for debris removal, emergency protective measures, and the repair, replacement, or restoration of disaster-damaged, publicly owned facilities and the facilities of certain Private Non-Profit (PNP) organizations. The PA Program encourages protection of these damaged facilities from future events by providing assistance for hazard mitigation measures.</a:t>
            </a:r>
          </a:p>
        </p:txBody>
      </p:sp>
      <p:sp>
        <p:nvSpPr>
          <p:cNvPr id="4" name="Slide Number Placeholder 3">
            <a:extLst>
              <a:ext uri="{FF2B5EF4-FFF2-40B4-BE49-F238E27FC236}">
                <a16:creationId xmlns:a16="http://schemas.microsoft.com/office/drawing/2014/main" id="{7E555104-4E7F-4546-8AD3-1BC6884C254E}"/>
              </a:ext>
            </a:extLst>
          </p:cNvPr>
          <p:cNvSpPr>
            <a:spLocks noGrp="1"/>
          </p:cNvSpPr>
          <p:nvPr>
            <p:ph type="sldNum" sz="quarter" idx="10"/>
          </p:nvPr>
        </p:nvSpPr>
        <p:spPr/>
        <p:txBody>
          <a:bodyPr/>
          <a:lstStyle/>
          <a:p>
            <a:pPr>
              <a:defRPr/>
            </a:pPr>
            <a:fld id="{7E5BE26F-64BF-4F43-85A4-3A1A39976263}" type="slidenum">
              <a:rPr lang="en-US" altLang="en-US" smtClean="0"/>
              <a:pPr>
                <a:defRPr/>
              </a:pPr>
              <a:t>28</a:t>
            </a:fld>
            <a:endParaRPr lang="en-US" altLang="en-US" dirty="0"/>
          </a:p>
        </p:txBody>
      </p:sp>
    </p:spTree>
    <p:extLst>
      <p:ext uri="{BB962C8B-B14F-4D97-AF65-F5344CB8AC3E}">
        <p14:creationId xmlns:p14="http://schemas.microsoft.com/office/powerpoint/2010/main" val="1780810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Public Assistance (PA) ">
            <a:extLst>
              <a:ext uri="{FF2B5EF4-FFF2-40B4-BE49-F238E27FC236}">
                <a16:creationId xmlns:a16="http://schemas.microsoft.com/office/drawing/2014/main" id="{4B7E7E5C-3043-411F-BB61-A243EFBD423E}"/>
              </a:ext>
            </a:extLst>
          </p:cNvPr>
          <p:cNvSpPr>
            <a:spLocks noGrp="1"/>
          </p:cNvSpPr>
          <p:nvPr>
            <p:ph type="title"/>
          </p:nvPr>
        </p:nvSpPr>
        <p:spPr>
          <a:xfrm>
            <a:off x="688340" y="367039"/>
            <a:ext cx="7002018" cy="574675"/>
          </a:xfrm>
        </p:spPr>
        <p:txBody>
          <a:bodyPr/>
          <a:lstStyle/>
          <a:p>
            <a:r>
              <a:rPr lang="en-US" dirty="0">
                <a:solidFill>
                  <a:schemeClr val="tx2"/>
                </a:solidFill>
                <a:latin typeface="Franklin Gothic Demi" panose="020B0703020102020204" pitchFamily="34" charset="0"/>
              </a:rPr>
              <a:t>Public Assistance (PA) </a:t>
            </a:r>
            <a:endParaRPr lang="en-US" dirty="0">
              <a:solidFill>
                <a:schemeClr val="tx2"/>
              </a:solidFill>
            </a:endParaRPr>
          </a:p>
        </p:txBody>
      </p:sp>
      <p:sp>
        <p:nvSpPr>
          <p:cNvPr id="3" name="Content Placeholder 2" descr="ODIC &#10;Engages key stakeholders to discuss how disaster funds can be utilized effectively to create greater accessibility within communities struck by declared disasters. &#10;Provides policy and implementation guidance.&#10;Is developing job aids and training tools for Project Managers, Site Inspectors and other field PA leaders. &#10;">
            <a:extLst>
              <a:ext uri="{FF2B5EF4-FFF2-40B4-BE49-F238E27FC236}">
                <a16:creationId xmlns:a16="http://schemas.microsoft.com/office/drawing/2014/main" id="{69148E8B-6D17-4A73-8FA7-908AE4372A4A}"/>
              </a:ext>
            </a:extLst>
          </p:cNvPr>
          <p:cNvSpPr>
            <a:spLocks noGrp="1"/>
          </p:cNvSpPr>
          <p:nvPr>
            <p:ph idx="1"/>
          </p:nvPr>
        </p:nvSpPr>
        <p:spPr>
          <a:xfrm>
            <a:off x="688340" y="1366795"/>
            <a:ext cx="10815319" cy="3754874"/>
          </a:xfrm>
        </p:spPr>
        <p:txBody>
          <a:bodyPr/>
          <a:lstStyle/>
          <a:p>
            <a:pPr>
              <a:buFont typeface="Arial" panose="020B0604020202020204" pitchFamily="34" charset="0"/>
              <a:buChar char="•"/>
            </a:pPr>
            <a:r>
              <a:rPr lang="en-US" sz="2800" dirty="0">
                <a:solidFill>
                  <a:schemeClr val="tx2"/>
                </a:solidFill>
                <a:latin typeface="Calibri" panose="020F0502020204030204" pitchFamily="34" charset="0"/>
                <a:cs typeface="Calibri" panose="020F0502020204030204" pitchFamily="34" charset="0"/>
              </a:rPr>
              <a:t>ODIC </a:t>
            </a:r>
          </a:p>
          <a:p>
            <a:pPr lvl="1">
              <a:buFont typeface="Arial" panose="020B0604020202020204" pitchFamily="34" charset="0"/>
              <a:buChar char="•"/>
            </a:pPr>
            <a:r>
              <a:rPr lang="en-US" sz="2600" dirty="0">
                <a:solidFill>
                  <a:schemeClr val="tx2"/>
                </a:solidFill>
                <a:latin typeface="Calibri" panose="020F0502020204030204" pitchFamily="34" charset="0"/>
                <a:cs typeface="Calibri" panose="020F0502020204030204" pitchFamily="34" charset="0"/>
              </a:rPr>
              <a:t>Engages key stakeholders to discuss how disaster funds can be utilized effectively to create greater accessibility within communities struck by declared disasters. </a:t>
            </a:r>
          </a:p>
          <a:p>
            <a:pPr lvl="1">
              <a:buFont typeface="Arial" panose="020B0604020202020204" pitchFamily="34" charset="0"/>
              <a:buChar char="•"/>
            </a:pPr>
            <a:r>
              <a:rPr lang="en-US" sz="2800" dirty="0">
                <a:solidFill>
                  <a:schemeClr val="tx2"/>
                </a:solidFill>
                <a:latin typeface="Calibri" panose="020F0502020204030204" pitchFamily="34" charset="0"/>
                <a:cs typeface="Calibri" panose="020F0502020204030204" pitchFamily="34" charset="0"/>
              </a:rPr>
              <a:t>Provides policy and implementation guidance.</a:t>
            </a:r>
          </a:p>
          <a:p>
            <a:pPr lvl="1">
              <a:buFont typeface="Arial" panose="020B0604020202020204" pitchFamily="34" charset="0"/>
              <a:buChar char="•"/>
            </a:pPr>
            <a:r>
              <a:rPr lang="en-US" sz="2800" dirty="0">
                <a:solidFill>
                  <a:schemeClr val="tx2"/>
                </a:solidFill>
                <a:latin typeface="Calibri" panose="020F0502020204030204" pitchFamily="34" charset="0"/>
                <a:cs typeface="Calibri" panose="020F0502020204030204" pitchFamily="34" charset="0"/>
              </a:rPr>
              <a:t>Is developing job aids and training tools for Project Managers, Site Inspectors and other field PA leaders.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DE833992-762F-432D-8B45-E2540E737965}"/>
              </a:ext>
            </a:extLst>
          </p:cNvPr>
          <p:cNvSpPr>
            <a:spLocks noGrp="1"/>
          </p:cNvSpPr>
          <p:nvPr>
            <p:ph type="sldNum" sz="quarter" idx="10"/>
          </p:nvPr>
        </p:nvSpPr>
        <p:spPr/>
        <p:txBody>
          <a:bodyPr/>
          <a:lstStyle/>
          <a:p>
            <a:pPr>
              <a:defRPr/>
            </a:pPr>
            <a:fld id="{7E5BE26F-64BF-4F43-85A4-3A1A39976263}" type="slidenum">
              <a:rPr lang="en-US" altLang="en-US" smtClean="0"/>
              <a:pPr>
                <a:defRPr/>
              </a:pPr>
              <a:t>29</a:t>
            </a:fld>
            <a:endParaRPr lang="en-US" altLang="en-US" dirty="0"/>
          </a:p>
        </p:txBody>
      </p:sp>
    </p:spTree>
    <p:extLst>
      <p:ext uri="{BB962C8B-B14F-4D97-AF65-F5344CB8AC3E}">
        <p14:creationId xmlns:p14="http://schemas.microsoft.com/office/powerpoint/2010/main" val="2738532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Presentation Summary ">
            <a:extLst>
              <a:ext uri="{FF2B5EF4-FFF2-40B4-BE49-F238E27FC236}">
                <a16:creationId xmlns:a16="http://schemas.microsoft.com/office/drawing/2014/main" id="{C4378582-7628-42F2-AF58-426EAEBB05FB}"/>
              </a:ext>
            </a:extLst>
          </p:cNvPr>
          <p:cNvSpPr>
            <a:spLocks noGrp="1"/>
          </p:cNvSpPr>
          <p:nvPr>
            <p:ph type="title"/>
          </p:nvPr>
        </p:nvSpPr>
        <p:spPr>
          <a:xfrm>
            <a:off x="659958" y="305225"/>
            <a:ext cx="7002018" cy="574675"/>
          </a:xfrm>
        </p:spPr>
        <p:txBody>
          <a:bodyPr/>
          <a:lstStyle/>
          <a:p>
            <a:r>
              <a:rPr lang="en-US" dirty="0">
                <a:solidFill>
                  <a:schemeClr val="tx2"/>
                </a:solidFill>
                <a:latin typeface="Franklin Gothic Demi" panose="020B0703020102020204" pitchFamily="34" charset="0"/>
              </a:rPr>
              <a:t>Presentation Summary </a:t>
            </a:r>
            <a:endParaRPr lang="en-US" dirty="0">
              <a:solidFill>
                <a:schemeClr val="tx2"/>
              </a:solidFill>
            </a:endParaRPr>
          </a:p>
        </p:txBody>
      </p:sp>
      <p:sp>
        <p:nvSpPr>
          <p:cNvPr id="3" name="Content Placeholder 2" descr="FEMA: Mission &amp; Strategic Plan &#10;ODIC: Role &amp; Strategic Plan &#10;Current Program and Policy Initiatives&#10;Individual Assistance &#10;Disaster Recovery Reform Act  &#10;Data Analysis &#10;Public Assistance &#10;Office of Response and Recovery &#10;Recap&#10;">
            <a:extLst>
              <a:ext uri="{FF2B5EF4-FFF2-40B4-BE49-F238E27FC236}">
                <a16:creationId xmlns:a16="http://schemas.microsoft.com/office/drawing/2014/main" id="{5B745882-3365-4D8F-998F-2D0771FECC69}"/>
              </a:ext>
            </a:extLst>
          </p:cNvPr>
          <p:cNvSpPr>
            <a:spLocks noGrp="1"/>
          </p:cNvSpPr>
          <p:nvPr>
            <p:ph idx="1"/>
          </p:nvPr>
        </p:nvSpPr>
        <p:spPr>
          <a:xfrm>
            <a:off x="659958" y="857136"/>
            <a:ext cx="10750164" cy="5731610"/>
          </a:xfrm>
        </p:spPr>
        <p:txBody>
          <a:bodyPr/>
          <a:lstStyle/>
          <a:p>
            <a:pPr>
              <a:buFont typeface="Arial" panose="020B0604020202020204" pitchFamily="34" charset="0"/>
              <a:buChar char="•"/>
            </a:pPr>
            <a:endParaRPr lang="en-US" sz="2400" dirty="0">
              <a:solidFill>
                <a:schemeClr val="bg2"/>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US" sz="2400" dirty="0">
                <a:solidFill>
                  <a:schemeClr val="tx2"/>
                </a:solidFill>
                <a:latin typeface="Calibri" panose="020F0502020204030204" pitchFamily="34" charset="0"/>
                <a:cs typeface="Calibri" panose="020F0502020204030204" pitchFamily="34" charset="0"/>
              </a:rPr>
              <a:t>FEMA: Mission &amp; Strategic Plan </a:t>
            </a:r>
          </a:p>
          <a:p>
            <a:pPr>
              <a:buFont typeface="Arial" panose="020B0604020202020204" pitchFamily="34" charset="0"/>
              <a:buChar char="•"/>
            </a:pPr>
            <a:endParaRPr lang="en-US" sz="2400" dirty="0">
              <a:solidFill>
                <a:schemeClr val="tx2"/>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US" sz="2400" dirty="0">
                <a:solidFill>
                  <a:schemeClr val="tx2"/>
                </a:solidFill>
                <a:latin typeface="Calibri" panose="020F0502020204030204" pitchFamily="34" charset="0"/>
                <a:cs typeface="Calibri" panose="020F0502020204030204" pitchFamily="34" charset="0"/>
              </a:rPr>
              <a:t>ODIC: Role &amp; Strategic Plan </a:t>
            </a:r>
          </a:p>
          <a:p>
            <a:pPr lvl="1">
              <a:buFont typeface="Arial" panose="020B0604020202020204" pitchFamily="34" charset="0"/>
              <a:buChar char="•"/>
            </a:pPr>
            <a:endParaRPr lang="en-US" sz="2400" dirty="0">
              <a:solidFill>
                <a:schemeClr val="tx2"/>
              </a:solidFill>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2400" dirty="0">
                <a:solidFill>
                  <a:schemeClr val="tx2"/>
                </a:solidFill>
                <a:latin typeface="Calibri" panose="020F0502020204030204" pitchFamily="34" charset="0"/>
                <a:cs typeface="Calibri" panose="020F0502020204030204" pitchFamily="34" charset="0"/>
              </a:rPr>
              <a:t>Current Program and Policy Initiatives</a:t>
            </a:r>
          </a:p>
          <a:p>
            <a:pPr lvl="2"/>
            <a:endParaRPr lang="en-US" sz="2000" dirty="0">
              <a:solidFill>
                <a:schemeClr val="tx2"/>
              </a:solidFill>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pPr>
            <a:r>
              <a:rPr lang="en-US" sz="2000" dirty="0">
                <a:solidFill>
                  <a:schemeClr val="tx2"/>
                </a:solidFill>
                <a:latin typeface="Calibri" panose="020F0502020204030204" pitchFamily="34" charset="0"/>
                <a:cs typeface="Calibri" panose="020F0502020204030204" pitchFamily="34" charset="0"/>
              </a:rPr>
              <a:t>Individual Assistance </a:t>
            </a:r>
          </a:p>
          <a:p>
            <a:pPr marL="1257300" lvl="2" indent="-342900">
              <a:buFont typeface="Arial" panose="020B0604020202020204" pitchFamily="34" charset="0"/>
              <a:buChar char="•"/>
            </a:pPr>
            <a:r>
              <a:rPr lang="en-US" sz="2000" dirty="0">
                <a:solidFill>
                  <a:schemeClr val="tx2"/>
                </a:solidFill>
                <a:latin typeface="Calibri" panose="020F0502020204030204" pitchFamily="34" charset="0"/>
                <a:cs typeface="Calibri" panose="020F0502020204030204" pitchFamily="34" charset="0"/>
              </a:rPr>
              <a:t>Disaster Recovery Reform Act  </a:t>
            </a:r>
          </a:p>
          <a:p>
            <a:pPr marL="1257300" lvl="2" indent="-342900">
              <a:buFont typeface="Arial" panose="020B0604020202020204" pitchFamily="34" charset="0"/>
              <a:buChar char="•"/>
            </a:pPr>
            <a:r>
              <a:rPr lang="en-US" sz="2000" dirty="0">
                <a:solidFill>
                  <a:schemeClr val="tx2"/>
                </a:solidFill>
                <a:latin typeface="Calibri" panose="020F0502020204030204" pitchFamily="34" charset="0"/>
                <a:cs typeface="Calibri" panose="020F0502020204030204" pitchFamily="34" charset="0"/>
              </a:rPr>
              <a:t>Data Analysis </a:t>
            </a:r>
          </a:p>
          <a:p>
            <a:pPr marL="1257300" lvl="2" indent="-342900">
              <a:buFont typeface="Arial" panose="020B0604020202020204" pitchFamily="34" charset="0"/>
              <a:buChar char="•"/>
            </a:pPr>
            <a:r>
              <a:rPr lang="en-US" sz="2000" dirty="0">
                <a:solidFill>
                  <a:schemeClr val="tx2"/>
                </a:solidFill>
                <a:latin typeface="Calibri" panose="020F0502020204030204" pitchFamily="34" charset="0"/>
                <a:cs typeface="Calibri" panose="020F0502020204030204" pitchFamily="34" charset="0"/>
              </a:rPr>
              <a:t>Public Assistance </a:t>
            </a:r>
          </a:p>
          <a:p>
            <a:pPr marL="1257300" lvl="2" indent="-342900">
              <a:buFont typeface="Arial" panose="020B0604020202020204" pitchFamily="34" charset="0"/>
              <a:buChar char="•"/>
            </a:pPr>
            <a:r>
              <a:rPr lang="en-US" sz="2000" dirty="0">
                <a:solidFill>
                  <a:schemeClr val="tx2"/>
                </a:solidFill>
                <a:latin typeface="Calibri" panose="020F0502020204030204" pitchFamily="34" charset="0"/>
                <a:cs typeface="Calibri" panose="020F0502020204030204" pitchFamily="34" charset="0"/>
              </a:rPr>
              <a:t>Office of Response and Recovery </a:t>
            </a:r>
            <a:endParaRPr lang="en-US" sz="2400" dirty="0">
              <a:solidFill>
                <a:schemeClr val="tx2"/>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US" sz="2400" dirty="0">
                <a:solidFill>
                  <a:schemeClr val="tx2"/>
                </a:solidFill>
                <a:latin typeface="Calibri" panose="020F0502020204030204" pitchFamily="34" charset="0"/>
                <a:cs typeface="Calibri" panose="020F0502020204030204" pitchFamily="34" charset="0"/>
              </a:rPr>
              <a:t>Recap</a:t>
            </a:r>
          </a:p>
          <a:p>
            <a:pPr lvl="1">
              <a:buFont typeface="Arial" panose="020B0604020202020204" pitchFamily="34" charset="0"/>
              <a:buChar char="•"/>
            </a:pPr>
            <a:endParaRPr lang="en-US" sz="2200" dirty="0">
              <a:solidFill>
                <a:schemeClr val="bg2"/>
              </a:solidFill>
              <a:latin typeface="Calibri" panose="020F0502020204030204" pitchFamily="34" charset="0"/>
              <a:cs typeface="Calibri" panose="020F0502020204030204" pitchFamily="34" charset="0"/>
            </a:endParaRPr>
          </a:p>
          <a:p>
            <a:pPr lvl="1">
              <a:buFont typeface="Arial" panose="020B0604020202020204" pitchFamily="34" charset="0"/>
              <a:buChar char="•"/>
            </a:pPr>
            <a:endParaRPr lang="en-US" sz="2200" dirty="0">
              <a:solidFill>
                <a:schemeClr val="bg2"/>
              </a:solidFill>
              <a:latin typeface="Calibri" panose="020F0502020204030204" pitchFamily="34" charset="0"/>
              <a:cs typeface="Calibri" panose="020F0502020204030204" pitchFamily="34" charset="0"/>
            </a:endParaRPr>
          </a:p>
          <a:p>
            <a:pPr lvl="1">
              <a:buFont typeface="Arial" panose="020B0604020202020204" pitchFamily="34" charset="0"/>
              <a:buChar char="•"/>
            </a:pPr>
            <a:endParaRPr lang="en-US" sz="2200" dirty="0">
              <a:solidFill>
                <a:schemeClr val="bg2"/>
              </a:solidFill>
              <a:latin typeface="Calibri" panose="020F0502020204030204" pitchFamily="34" charset="0"/>
              <a:cs typeface="Calibri" panose="020F0502020204030204" pitchFamily="34" charset="0"/>
            </a:endParaRPr>
          </a:p>
          <a:p>
            <a:pPr lvl="1">
              <a:buFont typeface="Arial" panose="020B0604020202020204" pitchFamily="34" charset="0"/>
              <a:buChar char="•"/>
            </a:pPr>
            <a:endParaRPr lang="en-US" sz="2200" dirty="0">
              <a:solidFill>
                <a:schemeClr val="bg2"/>
              </a:solidFill>
              <a:latin typeface="Calibri" panose="020F0502020204030204" pitchFamily="34" charset="0"/>
              <a:cs typeface="Calibri" panose="020F0502020204030204" pitchFamily="34" charset="0"/>
            </a:endParaRPr>
          </a:p>
          <a:p>
            <a:pPr lvl="1">
              <a:buFont typeface="Arial" panose="020B0604020202020204" pitchFamily="34" charset="0"/>
              <a:buChar char="•"/>
            </a:pPr>
            <a:endParaRPr lang="en-US" sz="2200" dirty="0">
              <a:solidFill>
                <a:schemeClr val="bg2"/>
              </a:solidFill>
              <a:latin typeface="Calibri" panose="020F0502020204030204" pitchFamily="34" charset="0"/>
              <a:cs typeface="Calibri" panose="020F0502020204030204" pitchFamily="34" charset="0"/>
            </a:endParaRPr>
          </a:p>
          <a:p>
            <a:pPr lvl="1">
              <a:buFont typeface="Arial" panose="020B0604020202020204" pitchFamily="34" charset="0"/>
              <a:buChar char="•"/>
            </a:pPr>
            <a:endParaRPr lang="en-US" sz="2200" dirty="0">
              <a:solidFill>
                <a:schemeClr val="bg2"/>
              </a:solidFill>
              <a:latin typeface="Calibri" panose="020F0502020204030204" pitchFamily="34" charset="0"/>
              <a:cs typeface="Calibri" panose="020F0502020204030204" pitchFamily="34" charset="0"/>
            </a:endParaRPr>
          </a:p>
          <a:p>
            <a:pPr marL="687388" lvl="2" indent="0">
              <a:buNone/>
            </a:pPr>
            <a:endParaRPr lang="en-US" sz="2000" dirty="0">
              <a:solidFill>
                <a:schemeClr val="bg2"/>
              </a:solidFill>
              <a:latin typeface="Calibri" panose="020F0502020204030204" pitchFamily="34" charset="0"/>
              <a:cs typeface="Calibri" panose="020F0502020204030204" pitchFamily="34" charset="0"/>
            </a:endParaRPr>
          </a:p>
          <a:p>
            <a:pPr lvl="2"/>
            <a:endParaRPr lang="en-US" sz="2000" dirty="0">
              <a:solidFill>
                <a:schemeClr val="bg2"/>
              </a:solidFill>
              <a:latin typeface="Calibri" panose="020F0502020204030204" pitchFamily="34" charset="0"/>
              <a:cs typeface="Calibri" panose="020F0502020204030204" pitchFamily="34" charset="0"/>
            </a:endParaRPr>
          </a:p>
          <a:p>
            <a:pPr>
              <a:buFont typeface="Arial" panose="020B0604020202020204" pitchFamily="34" charset="0"/>
              <a:buChar char="•"/>
            </a:pPr>
            <a:endParaRPr lang="en-US" sz="2400" b="1" dirty="0">
              <a:solidFill>
                <a:schemeClr val="bg2"/>
              </a:solidFill>
              <a:latin typeface="Calibri" panose="020F0502020204030204" pitchFamily="34" charset="0"/>
              <a:cs typeface="Calibri" panose="020F0502020204030204" pitchFamily="34" charset="0"/>
            </a:endParaRPr>
          </a:p>
          <a:p>
            <a:pPr>
              <a:buFont typeface="Arial" panose="020B0604020202020204" pitchFamily="34" charset="0"/>
              <a:buChar char="•"/>
            </a:pPr>
            <a:endParaRPr lang="en-US" sz="2400" b="1" dirty="0">
              <a:solidFill>
                <a:schemeClr val="bg2"/>
              </a:solidFill>
              <a:latin typeface="Calibri" panose="020F0502020204030204" pitchFamily="34" charset="0"/>
              <a:cs typeface="Calibri" panose="020F0502020204030204" pitchFamily="34" charset="0"/>
            </a:endParaRPr>
          </a:p>
        </p:txBody>
      </p:sp>
      <p:sp>
        <p:nvSpPr>
          <p:cNvPr id="5" name="Slide Number Placeholder 4">
            <a:extLst>
              <a:ext uri="{FF2B5EF4-FFF2-40B4-BE49-F238E27FC236}">
                <a16:creationId xmlns:a16="http://schemas.microsoft.com/office/drawing/2014/main" id="{CC4FE873-79FA-4AC7-9C1F-DDFCDACBD86E}"/>
              </a:ext>
            </a:extLst>
          </p:cNvPr>
          <p:cNvSpPr>
            <a:spLocks noGrp="1"/>
          </p:cNvSpPr>
          <p:nvPr>
            <p:ph type="sldNum" sz="quarter" idx="10"/>
          </p:nvPr>
        </p:nvSpPr>
        <p:spPr/>
        <p:txBody>
          <a:bodyPr/>
          <a:lstStyle/>
          <a:p>
            <a:pPr>
              <a:defRPr/>
            </a:pPr>
            <a:fld id="{7E5BE26F-64BF-4F43-85A4-3A1A39976263}" type="slidenum">
              <a:rPr lang="en-US" altLang="en-US" smtClean="0"/>
              <a:pPr>
                <a:defRPr/>
              </a:pPr>
              <a:t>3</a:t>
            </a:fld>
            <a:endParaRPr lang="en-US" altLang="en-US" dirty="0"/>
          </a:p>
        </p:txBody>
      </p:sp>
    </p:spTree>
    <p:extLst>
      <p:ext uri="{BB962C8B-B14F-4D97-AF65-F5344CB8AC3E}">
        <p14:creationId xmlns:p14="http://schemas.microsoft.com/office/powerpoint/2010/main" val="23991554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Program and Policy Initiative: Office Of Response and Recovery&#10;John Daly – Special Advisor to the Associate Administrator &#10;– Office of Response and Recovery &#10;">
            <a:extLst>
              <a:ext uri="{FF2B5EF4-FFF2-40B4-BE49-F238E27FC236}">
                <a16:creationId xmlns:a16="http://schemas.microsoft.com/office/drawing/2014/main" id="{7BDB0A04-A5E0-47C9-8932-59C222551CEB}"/>
              </a:ext>
            </a:extLst>
          </p:cNvPr>
          <p:cNvSpPr>
            <a:spLocks noGrp="1"/>
          </p:cNvSpPr>
          <p:nvPr>
            <p:ph type="title"/>
          </p:nvPr>
        </p:nvSpPr>
        <p:spPr>
          <a:xfrm>
            <a:off x="838200" y="1159530"/>
            <a:ext cx="10515600" cy="5355312"/>
          </a:xfrm>
        </p:spPr>
        <p:txBody>
          <a:bodyPr/>
          <a:lstStyle/>
          <a:p>
            <a:pPr algn="ctr"/>
            <a:r>
              <a:rPr lang="en-US" b="1" dirty="0"/>
              <a:t> </a:t>
            </a:r>
            <a:br>
              <a:rPr lang="en-US" b="1" dirty="0"/>
            </a:br>
            <a:r>
              <a:rPr lang="en-US" b="1" dirty="0">
                <a:solidFill>
                  <a:schemeClr val="tx2"/>
                </a:solidFill>
                <a:latin typeface="Calibri" panose="020F0502020204030204" pitchFamily="34" charset="0"/>
                <a:cs typeface="Calibri" panose="020F0502020204030204" pitchFamily="34" charset="0"/>
              </a:rPr>
              <a:t>Program and Policy Initiative: Office Of Response and Recovery</a:t>
            </a:r>
            <a:br>
              <a:rPr lang="en-US" b="1" dirty="0">
                <a:solidFill>
                  <a:schemeClr val="tx2"/>
                </a:solidFill>
                <a:latin typeface="Calibri" panose="020F0502020204030204" pitchFamily="34" charset="0"/>
                <a:cs typeface="Calibri" panose="020F0502020204030204" pitchFamily="34" charset="0"/>
              </a:rPr>
            </a:br>
            <a:r>
              <a:rPr lang="en-US" sz="2400" dirty="0">
                <a:solidFill>
                  <a:schemeClr val="tx2"/>
                </a:solidFill>
                <a:latin typeface="Calibri" panose="020F0502020204030204" pitchFamily="34" charset="0"/>
                <a:cs typeface="Calibri" panose="020F0502020204030204" pitchFamily="34" charset="0"/>
              </a:rPr>
              <a:t>John Daly – Special Advisor to the Associate Administrator </a:t>
            </a:r>
            <a:br>
              <a:rPr lang="en-US" sz="2400" dirty="0">
                <a:solidFill>
                  <a:schemeClr val="tx2"/>
                </a:solidFill>
                <a:latin typeface="Calibri" panose="020F0502020204030204" pitchFamily="34" charset="0"/>
                <a:cs typeface="Calibri" panose="020F0502020204030204" pitchFamily="34" charset="0"/>
              </a:rPr>
            </a:br>
            <a:r>
              <a:rPr lang="en-US" sz="2400" dirty="0">
                <a:solidFill>
                  <a:schemeClr val="tx2"/>
                </a:solidFill>
                <a:latin typeface="Calibri" panose="020F0502020204030204" pitchFamily="34" charset="0"/>
                <a:cs typeface="Calibri" panose="020F0502020204030204" pitchFamily="34" charset="0"/>
              </a:rPr>
              <a:t>– Office of Response and Recovery </a:t>
            </a:r>
            <a:br>
              <a:rPr lang="en-US" dirty="0">
                <a:solidFill>
                  <a:schemeClr val="tx2"/>
                </a:solidFill>
                <a:latin typeface="Calibri" panose="020F0502020204030204" pitchFamily="34" charset="0"/>
                <a:cs typeface="Calibri" panose="020F0502020204030204" pitchFamily="34" charset="0"/>
              </a:rPr>
            </a:br>
            <a:br>
              <a:rPr lang="en-US" b="1" dirty="0">
                <a:solidFill>
                  <a:schemeClr val="bg2"/>
                </a:solidFill>
                <a:latin typeface="Calibri" panose="020F0502020204030204" pitchFamily="34" charset="0"/>
                <a:cs typeface="Calibri" panose="020F0502020204030204" pitchFamily="34" charset="0"/>
              </a:rPr>
            </a:br>
            <a:endParaRPr lang="en-US" b="1" dirty="0">
              <a:solidFill>
                <a:schemeClr val="bg2"/>
              </a:solidFill>
              <a:latin typeface="Franklin Gothic Demi" panose="020B0703020102020204" pitchFamily="34" charset="0"/>
            </a:endParaRPr>
          </a:p>
        </p:txBody>
      </p:sp>
      <p:sp>
        <p:nvSpPr>
          <p:cNvPr id="2" name="Slide Number Placeholder 1">
            <a:extLst>
              <a:ext uri="{FF2B5EF4-FFF2-40B4-BE49-F238E27FC236}">
                <a16:creationId xmlns:a16="http://schemas.microsoft.com/office/drawing/2014/main" id="{CCF18E4E-7585-48D6-8C94-36AA8C512126}"/>
              </a:ext>
            </a:extLst>
          </p:cNvPr>
          <p:cNvSpPr>
            <a:spLocks noGrp="1"/>
          </p:cNvSpPr>
          <p:nvPr>
            <p:ph type="sldNum" sz="quarter" idx="12"/>
          </p:nvPr>
        </p:nvSpPr>
        <p:spPr/>
        <p:txBody>
          <a:bodyPr/>
          <a:lstStyle/>
          <a:p>
            <a:fld id="{2722D317-2A37-4C2A-A0C1-42C49C5B4475}" type="slidenum">
              <a:rPr lang="en-US" smtClean="0"/>
              <a:t>30</a:t>
            </a:fld>
            <a:endParaRPr lang="en-US"/>
          </a:p>
        </p:txBody>
      </p:sp>
    </p:spTree>
    <p:extLst>
      <p:ext uri="{BB962C8B-B14F-4D97-AF65-F5344CB8AC3E}">
        <p14:creationId xmlns:p14="http://schemas.microsoft.com/office/powerpoint/2010/main" val="23529228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Office of Response and Recovery (ORR)">
            <a:extLst>
              <a:ext uri="{FF2B5EF4-FFF2-40B4-BE49-F238E27FC236}">
                <a16:creationId xmlns:a16="http://schemas.microsoft.com/office/drawing/2014/main" id="{F4375403-9A00-40A0-A564-8E9744D6227B}"/>
              </a:ext>
            </a:extLst>
          </p:cNvPr>
          <p:cNvSpPr>
            <a:spLocks noGrp="1"/>
          </p:cNvSpPr>
          <p:nvPr>
            <p:ph type="title"/>
          </p:nvPr>
        </p:nvSpPr>
        <p:spPr>
          <a:xfrm>
            <a:off x="688340" y="295478"/>
            <a:ext cx="8908668" cy="574675"/>
          </a:xfrm>
        </p:spPr>
        <p:txBody>
          <a:bodyPr/>
          <a:lstStyle/>
          <a:p>
            <a:r>
              <a:rPr lang="en-US" dirty="0">
                <a:solidFill>
                  <a:schemeClr val="tx2"/>
                </a:solidFill>
                <a:latin typeface="Franklin Gothic Demi" panose="020B0703020102020204" pitchFamily="34" charset="0"/>
              </a:rPr>
              <a:t>Office of Response and Recovery (ORR)</a:t>
            </a:r>
          </a:p>
        </p:txBody>
      </p:sp>
      <p:sp>
        <p:nvSpPr>
          <p:cNvPr id="3" name="Content Placeholder 2" descr="ORR is designed to provide a clear chain of command in disaster response and recovery efforts, and to better align, synchronize, and integrate complementary response and recovery missions.&#10;ODIC currently has a liaison on detail to the Office of Response and Recovery Front Office.&#10;This liaison works closely with the policy and doctrine group to ensure disability language and concepts are integrated into all Office of Response and Recovery policy and doctrine. We have been assisting and providing comments and edits to the rewrite of the National Response Framework and the development of the Community Lifelines response project.&#10;">
            <a:extLst>
              <a:ext uri="{FF2B5EF4-FFF2-40B4-BE49-F238E27FC236}">
                <a16:creationId xmlns:a16="http://schemas.microsoft.com/office/drawing/2014/main" id="{5C7A8425-B770-45A3-A6FB-610C07A0BD1E}"/>
              </a:ext>
            </a:extLst>
          </p:cNvPr>
          <p:cNvSpPr>
            <a:spLocks noGrp="1"/>
          </p:cNvSpPr>
          <p:nvPr>
            <p:ph idx="1"/>
          </p:nvPr>
        </p:nvSpPr>
        <p:spPr/>
        <p:txBody>
          <a:bodyPr>
            <a:normAutofit fontScale="92500" lnSpcReduction="20000"/>
          </a:bodyPr>
          <a:lstStyle/>
          <a:p>
            <a:pPr>
              <a:buFont typeface="Arial" panose="020B0604020202020204" pitchFamily="34" charset="0"/>
              <a:buChar char="•"/>
            </a:pPr>
            <a:r>
              <a:rPr lang="en-US" sz="2400" dirty="0">
                <a:solidFill>
                  <a:schemeClr val="tx2"/>
                </a:solidFill>
                <a:latin typeface="Calibri" panose="020F0502020204030204" pitchFamily="34" charset="0"/>
                <a:cs typeface="Calibri" panose="020F0502020204030204" pitchFamily="34" charset="0"/>
              </a:rPr>
              <a:t>ORR is designed to provide a clear chain of command in disaster response and recovery efforts, and to better align, synchronize, and integrate complementary response and recovery missions.</a:t>
            </a:r>
          </a:p>
          <a:p>
            <a:pPr>
              <a:buFont typeface="Arial" panose="020B0604020202020204" pitchFamily="34" charset="0"/>
              <a:buChar char="•"/>
            </a:pPr>
            <a:r>
              <a:rPr lang="en-US" sz="2400" dirty="0">
                <a:solidFill>
                  <a:schemeClr val="tx2"/>
                </a:solidFill>
                <a:latin typeface="Calibri" panose="020F0502020204030204" pitchFamily="34" charset="0"/>
                <a:cs typeface="Calibri" panose="020F0502020204030204" pitchFamily="34" charset="0"/>
              </a:rPr>
              <a:t>ODIC currently has a liaison on detail to the Office of Response and Recovery Front Office.</a:t>
            </a:r>
          </a:p>
          <a:p>
            <a:pPr>
              <a:buFont typeface="Arial" panose="020B0604020202020204" pitchFamily="34" charset="0"/>
              <a:buChar char="•"/>
            </a:pPr>
            <a:r>
              <a:rPr lang="en-US" sz="2400" dirty="0">
                <a:solidFill>
                  <a:schemeClr val="tx2"/>
                </a:solidFill>
                <a:latin typeface="Calibri" panose="020F0502020204030204" pitchFamily="34" charset="0"/>
                <a:cs typeface="Calibri" panose="020F0502020204030204" pitchFamily="34" charset="0"/>
              </a:rPr>
              <a:t>This liaison works closely with the policy and doctrine group to ensure disability language and concepts are integrated into all Office of Response and Recovery policy and doctrine. Our goal is to continue to improve how we serve people with disabilities before, during and after disasters.</a:t>
            </a:r>
          </a:p>
        </p:txBody>
      </p:sp>
      <p:sp>
        <p:nvSpPr>
          <p:cNvPr id="4" name="Slide Number Placeholder 3">
            <a:extLst>
              <a:ext uri="{FF2B5EF4-FFF2-40B4-BE49-F238E27FC236}">
                <a16:creationId xmlns:a16="http://schemas.microsoft.com/office/drawing/2014/main" id="{9483FAA8-8337-4EAE-8F2F-59BAB56CFB3B}"/>
              </a:ext>
            </a:extLst>
          </p:cNvPr>
          <p:cNvSpPr>
            <a:spLocks noGrp="1"/>
          </p:cNvSpPr>
          <p:nvPr>
            <p:ph type="sldNum" sz="quarter" idx="10"/>
          </p:nvPr>
        </p:nvSpPr>
        <p:spPr/>
        <p:txBody>
          <a:bodyPr/>
          <a:lstStyle/>
          <a:p>
            <a:pPr>
              <a:defRPr/>
            </a:pPr>
            <a:fld id="{7E5BE26F-64BF-4F43-85A4-3A1A39976263}" type="slidenum">
              <a:rPr lang="en-US" altLang="en-US" smtClean="0"/>
              <a:pPr>
                <a:defRPr/>
              </a:pPr>
              <a:t>31</a:t>
            </a:fld>
            <a:endParaRPr lang="en-US" altLang="en-US" dirty="0"/>
          </a:p>
        </p:txBody>
      </p:sp>
    </p:spTree>
    <p:extLst>
      <p:ext uri="{BB962C8B-B14F-4D97-AF65-F5344CB8AC3E}">
        <p14:creationId xmlns:p14="http://schemas.microsoft.com/office/powerpoint/2010/main" val="6211088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Recap">
            <a:extLst>
              <a:ext uri="{FF2B5EF4-FFF2-40B4-BE49-F238E27FC236}">
                <a16:creationId xmlns:a16="http://schemas.microsoft.com/office/drawing/2014/main" id="{C4378582-7628-42F2-AF58-426EAEBB05FB}"/>
              </a:ext>
            </a:extLst>
          </p:cNvPr>
          <p:cNvSpPr>
            <a:spLocks noGrp="1"/>
          </p:cNvSpPr>
          <p:nvPr>
            <p:ph type="title"/>
          </p:nvPr>
        </p:nvSpPr>
        <p:spPr>
          <a:xfrm>
            <a:off x="688340" y="295478"/>
            <a:ext cx="8908668" cy="574675"/>
          </a:xfrm>
        </p:spPr>
        <p:txBody>
          <a:bodyPr/>
          <a:lstStyle/>
          <a:p>
            <a:r>
              <a:rPr lang="en-US" dirty="0">
                <a:solidFill>
                  <a:schemeClr val="tx2"/>
                </a:solidFill>
                <a:latin typeface="Franklin Gothic Demi" panose="020B0703020102020204" pitchFamily="34" charset="0"/>
              </a:rPr>
              <a:t>Recap</a:t>
            </a:r>
            <a:endParaRPr lang="en-US" dirty="0">
              <a:solidFill>
                <a:schemeClr val="tx2"/>
              </a:solidFill>
            </a:endParaRPr>
          </a:p>
        </p:txBody>
      </p:sp>
      <p:sp>
        <p:nvSpPr>
          <p:cNvPr id="3" name="Content Placeholder 2" descr="ODIC’s role &amp; Strategic Plan aims to align with the FEMA mission &amp; strategic plan by:&#10;Building a culture of preparedness. &#10;Greater access to FEMA’s programs and services through reduction of complexity. &#10;Readying the Nation for catastrophic disasters. &#10;Streamlining the survivor/grantee experience through empowering other program areas and strengthening policies. &#10;Deepening engagement within all program areas including Individual Assistance, Public Assistance, and the Office of Response and Recovery.  &#10; Decision making based on research driven data. &#10;">
            <a:extLst>
              <a:ext uri="{FF2B5EF4-FFF2-40B4-BE49-F238E27FC236}">
                <a16:creationId xmlns:a16="http://schemas.microsoft.com/office/drawing/2014/main" id="{5B745882-3365-4D8F-998F-2D0771FECC69}"/>
              </a:ext>
            </a:extLst>
          </p:cNvPr>
          <p:cNvSpPr>
            <a:spLocks noGrp="1"/>
          </p:cNvSpPr>
          <p:nvPr>
            <p:ph idx="1"/>
          </p:nvPr>
        </p:nvSpPr>
        <p:spPr>
          <a:xfrm>
            <a:off x="688340" y="1008986"/>
            <a:ext cx="10815319" cy="6617196"/>
          </a:xfrm>
        </p:spPr>
        <p:txBody>
          <a:bodyPr/>
          <a:lstStyle/>
          <a:p>
            <a:pPr>
              <a:buFont typeface="Arial" panose="020B0604020202020204" pitchFamily="34" charset="0"/>
              <a:buChar char="•"/>
            </a:pPr>
            <a:r>
              <a:rPr lang="en-US" sz="2400" dirty="0">
                <a:solidFill>
                  <a:schemeClr val="tx2"/>
                </a:solidFill>
                <a:latin typeface="Calibri" panose="020F0502020204030204" pitchFamily="34" charset="0"/>
                <a:cs typeface="Calibri" panose="020F0502020204030204" pitchFamily="34" charset="0"/>
              </a:rPr>
              <a:t>ODIC’s role &amp; Strategic Plan aims to align with the FEMA mission &amp; strategic plan by:</a:t>
            </a:r>
          </a:p>
          <a:p>
            <a:pPr lvl="1">
              <a:lnSpc>
                <a:spcPct val="100000"/>
              </a:lnSpc>
              <a:spcBef>
                <a:spcPts val="1200"/>
              </a:spcBef>
            </a:pPr>
            <a:r>
              <a:rPr lang="en-US" sz="2400" dirty="0">
                <a:solidFill>
                  <a:schemeClr val="tx2"/>
                </a:solidFill>
                <a:latin typeface="Calibri" panose="020F0502020204030204" pitchFamily="34" charset="0"/>
                <a:cs typeface="Calibri" panose="020F0502020204030204" pitchFamily="34" charset="0"/>
              </a:rPr>
              <a:t>Building a culture of preparedness. </a:t>
            </a:r>
          </a:p>
          <a:p>
            <a:pPr lvl="1">
              <a:spcBef>
                <a:spcPts val="1200"/>
              </a:spcBef>
            </a:pPr>
            <a:r>
              <a:rPr lang="en-US" sz="2400" dirty="0">
                <a:solidFill>
                  <a:srgbClr val="002060"/>
                </a:solidFill>
                <a:latin typeface="Calibri" panose="020F0502020204030204" pitchFamily="34" charset="0"/>
                <a:cs typeface="Calibri" panose="020F0502020204030204" pitchFamily="34" charset="0"/>
              </a:rPr>
              <a:t>Greater access to FEMA’s programs and services through reduction of complexity. </a:t>
            </a:r>
          </a:p>
          <a:p>
            <a:pPr lvl="1">
              <a:lnSpc>
                <a:spcPct val="100000"/>
              </a:lnSpc>
              <a:spcBef>
                <a:spcPts val="1200"/>
              </a:spcBef>
            </a:pPr>
            <a:r>
              <a:rPr lang="en-US" sz="2400" dirty="0">
                <a:solidFill>
                  <a:srgbClr val="002060"/>
                </a:solidFill>
                <a:latin typeface="Calibri" panose="020F0502020204030204" pitchFamily="34" charset="0"/>
                <a:cs typeface="Calibri" panose="020F0502020204030204" pitchFamily="34" charset="0"/>
              </a:rPr>
              <a:t>Readying the Nation for catastrophic disasters. </a:t>
            </a:r>
          </a:p>
          <a:p>
            <a:pPr lvl="1">
              <a:lnSpc>
                <a:spcPct val="100000"/>
              </a:lnSpc>
              <a:spcBef>
                <a:spcPts val="1200"/>
              </a:spcBef>
            </a:pPr>
            <a:r>
              <a:rPr lang="en-US" sz="2400" dirty="0">
                <a:solidFill>
                  <a:srgbClr val="002060"/>
                </a:solidFill>
                <a:latin typeface="Calibri" panose="020F0502020204030204" pitchFamily="34" charset="0"/>
                <a:cs typeface="Calibri" panose="020F0502020204030204" pitchFamily="34" charset="0"/>
              </a:rPr>
              <a:t>Streamlining the disaster survivor /grantee experience through empowering other program areas and strengthening policies. </a:t>
            </a:r>
          </a:p>
          <a:p>
            <a:pPr lvl="1">
              <a:lnSpc>
                <a:spcPct val="100000"/>
              </a:lnSpc>
              <a:spcBef>
                <a:spcPts val="1200"/>
              </a:spcBef>
            </a:pPr>
            <a:r>
              <a:rPr lang="en-US" sz="2400" dirty="0">
                <a:solidFill>
                  <a:srgbClr val="002060"/>
                </a:solidFill>
                <a:latin typeface="Calibri" panose="020F0502020204030204" pitchFamily="34" charset="0"/>
                <a:cs typeface="Calibri" panose="020F0502020204030204" pitchFamily="34" charset="0"/>
              </a:rPr>
              <a:t>Deepening engagement within all program areas including Individual Assistance, Public Assistance, and the Office of Response and Recovery.  </a:t>
            </a:r>
          </a:p>
          <a:p>
            <a:pPr lvl="1">
              <a:lnSpc>
                <a:spcPct val="100000"/>
              </a:lnSpc>
              <a:spcBef>
                <a:spcPts val="1200"/>
              </a:spcBef>
            </a:pPr>
            <a:r>
              <a:rPr lang="en-US" sz="2400" dirty="0">
                <a:solidFill>
                  <a:srgbClr val="002060"/>
                </a:solidFill>
                <a:latin typeface="Calibri" panose="020F0502020204030204" pitchFamily="34" charset="0"/>
                <a:cs typeface="Calibri" panose="020F0502020204030204" pitchFamily="34" charset="0"/>
              </a:rPr>
              <a:t> Decision making based on research driven data. </a:t>
            </a:r>
            <a:endParaRPr lang="en-US" sz="2400" dirty="0">
              <a:solidFill>
                <a:schemeClr val="bg2"/>
              </a:solidFill>
              <a:latin typeface="Calibri" panose="020F0502020204030204" pitchFamily="34" charset="0"/>
              <a:cs typeface="Calibri" panose="020F0502020204030204" pitchFamily="34" charset="0"/>
            </a:endParaRPr>
          </a:p>
          <a:p>
            <a:pPr lvl="1">
              <a:buFont typeface="Arial" panose="020B0604020202020204" pitchFamily="34" charset="0"/>
              <a:buChar char="•"/>
            </a:pPr>
            <a:endParaRPr lang="en-US" sz="2200" dirty="0">
              <a:solidFill>
                <a:schemeClr val="bg2"/>
              </a:solidFill>
              <a:latin typeface="Calibri" panose="020F0502020204030204" pitchFamily="34" charset="0"/>
              <a:cs typeface="Calibri" panose="020F0502020204030204" pitchFamily="34" charset="0"/>
            </a:endParaRPr>
          </a:p>
          <a:p>
            <a:pPr lvl="1">
              <a:buFont typeface="Arial" panose="020B0604020202020204" pitchFamily="34" charset="0"/>
              <a:buChar char="•"/>
            </a:pPr>
            <a:endParaRPr lang="en-US" sz="2200" dirty="0">
              <a:solidFill>
                <a:schemeClr val="bg2"/>
              </a:solidFill>
              <a:latin typeface="Calibri" panose="020F0502020204030204" pitchFamily="34" charset="0"/>
              <a:cs typeface="Calibri" panose="020F0502020204030204" pitchFamily="34" charset="0"/>
            </a:endParaRPr>
          </a:p>
          <a:p>
            <a:pPr lvl="1">
              <a:buFont typeface="Arial" panose="020B0604020202020204" pitchFamily="34" charset="0"/>
              <a:buChar char="•"/>
            </a:pPr>
            <a:endParaRPr lang="en-US" sz="2200" dirty="0">
              <a:solidFill>
                <a:schemeClr val="bg2"/>
              </a:solidFill>
              <a:latin typeface="Calibri" panose="020F0502020204030204" pitchFamily="34" charset="0"/>
              <a:cs typeface="Calibri" panose="020F0502020204030204" pitchFamily="34" charset="0"/>
            </a:endParaRPr>
          </a:p>
          <a:p>
            <a:pPr marL="687388" lvl="2" indent="0">
              <a:buNone/>
            </a:pPr>
            <a:endParaRPr lang="en-US" sz="2000" dirty="0">
              <a:solidFill>
                <a:schemeClr val="bg2"/>
              </a:solidFill>
              <a:latin typeface="Calibri" panose="020F0502020204030204" pitchFamily="34" charset="0"/>
              <a:cs typeface="Calibri" panose="020F0502020204030204" pitchFamily="34" charset="0"/>
            </a:endParaRPr>
          </a:p>
          <a:p>
            <a:pPr lvl="2"/>
            <a:endParaRPr lang="en-US" sz="2000" dirty="0">
              <a:solidFill>
                <a:schemeClr val="bg2"/>
              </a:solidFill>
              <a:latin typeface="Calibri" panose="020F0502020204030204" pitchFamily="34" charset="0"/>
              <a:cs typeface="Calibri" panose="020F0502020204030204" pitchFamily="34" charset="0"/>
            </a:endParaRPr>
          </a:p>
          <a:p>
            <a:pPr>
              <a:buFont typeface="Arial" panose="020B0604020202020204" pitchFamily="34" charset="0"/>
              <a:buChar char="•"/>
            </a:pPr>
            <a:endParaRPr lang="en-US" sz="2400" b="1" dirty="0">
              <a:solidFill>
                <a:schemeClr val="bg2"/>
              </a:solidFill>
              <a:latin typeface="Calibri" panose="020F0502020204030204" pitchFamily="34" charset="0"/>
              <a:cs typeface="Calibri" panose="020F0502020204030204" pitchFamily="34" charset="0"/>
            </a:endParaRPr>
          </a:p>
          <a:p>
            <a:pPr>
              <a:buFont typeface="Arial" panose="020B0604020202020204" pitchFamily="34" charset="0"/>
              <a:buChar char="•"/>
            </a:pPr>
            <a:endParaRPr lang="en-US" sz="2400" b="1" dirty="0">
              <a:solidFill>
                <a:schemeClr val="bg2"/>
              </a:solidFill>
              <a:latin typeface="Calibri" panose="020F0502020204030204" pitchFamily="34" charset="0"/>
              <a:cs typeface="Calibri" panose="020F0502020204030204" pitchFamily="34" charset="0"/>
            </a:endParaRPr>
          </a:p>
        </p:txBody>
      </p:sp>
      <p:sp>
        <p:nvSpPr>
          <p:cNvPr id="5" name="Slide Number Placeholder 4">
            <a:extLst>
              <a:ext uri="{FF2B5EF4-FFF2-40B4-BE49-F238E27FC236}">
                <a16:creationId xmlns:a16="http://schemas.microsoft.com/office/drawing/2014/main" id="{0124D374-F887-41ED-A4C3-95440290A239}"/>
              </a:ext>
            </a:extLst>
          </p:cNvPr>
          <p:cNvSpPr>
            <a:spLocks noGrp="1"/>
          </p:cNvSpPr>
          <p:nvPr>
            <p:ph type="sldNum" sz="quarter" idx="10"/>
          </p:nvPr>
        </p:nvSpPr>
        <p:spPr/>
        <p:txBody>
          <a:bodyPr/>
          <a:lstStyle/>
          <a:p>
            <a:pPr>
              <a:defRPr/>
            </a:pPr>
            <a:fld id="{7E5BE26F-64BF-4F43-85A4-3A1A39976263}" type="slidenum">
              <a:rPr lang="en-US" altLang="en-US" smtClean="0"/>
              <a:pPr>
                <a:defRPr/>
              </a:pPr>
              <a:t>32</a:t>
            </a:fld>
            <a:endParaRPr lang="en-US" altLang="en-US" dirty="0"/>
          </a:p>
        </p:txBody>
      </p:sp>
    </p:spTree>
    <p:extLst>
      <p:ext uri="{BB962C8B-B14F-4D97-AF65-F5344CB8AC3E}">
        <p14:creationId xmlns:p14="http://schemas.microsoft.com/office/powerpoint/2010/main" val="5757237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Questions">
            <a:extLst>
              <a:ext uri="{FF2B5EF4-FFF2-40B4-BE49-F238E27FC236}">
                <a16:creationId xmlns:a16="http://schemas.microsoft.com/office/drawing/2014/main" id="{7BDB0A04-A5E0-47C9-8932-59C222551CEB}"/>
              </a:ext>
            </a:extLst>
          </p:cNvPr>
          <p:cNvSpPr>
            <a:spLocks noGrp="1"/>
          </p:cNvSpPr>
          <p:nvPr>
            <p:ph type="title"/>
          </p:nvPr>
        </p:nvSpPr>
        <p:spPr>
          <a:xfrm>
            <a:off x="838200" y="2908750"/>
            <a:ext cx="10515600" cy="923330"/>
          </a:xfrm>
        </p:spPr>
        <p:txBody>
          <a:bodyPr/>
          <a:lstStyle/>
          <a:p>
            <a:pPr algn="ctr"/>
            <a:r>
              <a:rPr lang="en-US" dirty="0">
                <a:solidFill>
                  <a:schemeClr val="tx2"/>
                </a:solidFill>
                <a:latin typeface="Franklin Gothic Demi" panose="020B0703020102020204" pitchFamily="34" charset="0"/>
              </a:rPr>
              <a:t>Questions</a:t>
            </a:r>
          </a:p>
        </p:txBody>
      </p:sp>
      <p:sp>
        <p:nvSpPr>
          <p:cNvPr id="2" name="Slide Number Placeholder 1">
            <a:extLst>
              <a:ext uri="{FF2B5EF4-FFF2-40B4-BE49-F238E27FC236}">
                <a16:creationId xmlns:a16="http://schemas.microsoft.com/office/drawing/2014/main" id="{044AF5EC-B7F2-4E5D-9041-E4B957AE195E}"/>
              </a:ext>
            </a:extLst>
          </p:cNvPr>
          <p:cNvSpPr>
            <a:spLocks noGrp="1"/>
          </p:cNvSpPr>
          <p:nvPr>
            <p:ph type="sldNum" sz="quarter" idx="12"/>
          </p:nvPr>
        </p:nvSpPr>
        <p:spPr/>
        <p:txBody>
          <a:bodyPr/>
          <a:lstStyle/>
          <a:p>
            <a:fld id="{2722D317-2A37-4C2A-A0C1-42C49C5B4475}" type="slidenum">
              <a:rPr lang="en-US" smtClean="0"/>
              <a:t>33</a:t>
            </a:fld>
            <a:endParaRPr lang="en-US"/>
          </a:p>
        </p:txBody>
      </p:sp>
    </p:spTree>
    <p:extLst>
      <p:ext uri="{BB962C8B-B14F-4D97-AF65-F5344CB8AC3E}">
        <p14:creationId xmlns:p14="http://schemas.microsoft.com/office/powerpoint/2010/main" val="3187831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FEMA: Mission &amp; Strategic Plan&#10;Linda Mastandrea – Director ">
            <a:extLst>
              <a:ext uri="{FF2B5EF4-FFF2-40B4-BE49-F238E27FC236}">
                <a16:creationId xmlns:a16="http://schemas.microsoft.com/office/drawing/2014/main" id="{7BDB0A04-A5E0-47C9-8932-59C222551CEB}"/>
              </a:ext>
            </a:extLst>
          </p:cNvPr>
          <p:cNvSpPr>
            <a:spLocks noGrp="1"/>
          </p:cNvSpPr>
          <p:nvPr>
            <p:ph type="title"/>
          </p:nvPr>
        </p:nvSpPr>
        <p:spPr>
          <a:xfrm>
            <a:off x="745353" y="1054462"/>
            <a:ext cx="10515600" cy="4062651"/>
          </a:xfrm>
        </p:spPr>
        <p:txBody>
          <a:bodyPr/>
          <a:lstStyle/>
          <a:p>
            <a:pPr algn="ctr"/>
            <a:r>
              <a:rPr lang="en-US" b="1" dirty="0"/>
              <a:t> </a:t>
            </a:r>
            <a:br>
              <a:rPr lang="en-US" b="1" dirty="0"/>
            </a:br>
            <a:r>
              <a:rPr lang="en-US" b="1" dirty="0">
                <a:solidFill>
                  <a:schemeClr val="tx2"/>
                </a:solidFill>
                <a:latin typeface="Calibri" panose="020F0502020204030204" pitchFamily="34" charset="0"/>
                <a:cs typeface="Calibri" panose="020F0502020204030204" pitchFamily="34" charset="0"/>
              </a:rPr>
              <a:t>FEMA: Mission &amp; Strategic Plan</a:t>
            </a:r>
            <a:br>
              <a:rPr lang="en-US" b="1" dirty="0">
                <a:solidFill>
                  <a:schemeClr val="tx2"/>
                </a:solidFill>
                <a:latin typeface="Calibri" panose="020F0502020204030204" pitchFamily="34" charset="0"/>
                <a:cs typeface="Calibri" panose="020F0502020204030204" pitchFamily="34" charset="0"/>
              </a:rPr>
            </a:br>
            <a:r>
              <a:rPr lang="en-US" sz="2400" dirty="0">
                <a:solidFill>
                  <a:schemeClr val="tx2"/>
                </a:solidFill>
                <a:latin typeface="Calibri" panose="020F0502020204030204" pitchFamily="34" charset="0"/>
                <a:cs typeface="Calibri" panose="020F0502020204030204" pitchFamily="34" charset="0"/>
              </a:rPr>
              <a:t>Linda Mastandrea – Director </a:t>
            </a:r>
            <a:br>
              <a:rPr lang="en-US" sz="2400" dirty="0">
                <a:solidFill>
                  <a:schemeClr val="tx2"/>
                </a:solidFill>
                <a:latin typeface="Calibri" panose="020F0502020204030204" pitchFamily="34" charset="0"/>
                <a:cs typeface="Calibri" panose="020F0502020204030204" pitchFamily="34" charset="0"/>
              </a:rPr>
            </a:br>
            <a:br>
              <a:rPr lang="en-US" b="1" dirty="0">
                <a:solidFill>
                  <a:schemeClr val="bg2"/>
                </a:solidFill>
                <a:latin typeface="Calibri" panose="020F0502020204030204" pitchFamily="34" charset="0"/>
                <a:cs typeface="Calibri" panose="020F0502020204030204" pitchFamily="34" charset="0"/>
              </a:rPr>
            </a:br>
            <a:endParaRPr lang="en-US" b="1" dirty="0">
              <a:solidFill>
                <a:schemeClr val="bg2"/>
              </a:solidFill>
              <a:latin typeface="Franklin Gothic Demi" panose="020B0703020102020204" pitchFamily="34" charset="0"/>
            </a:endParaRPr>
          </a:p>
        </p:txBody>
      </p:sp>
      <p:sp>
        <p:nvSpPr>
          <p:cNvPr id="2" name="Slide Number Placeholder 1">
            <a:extLst>
              <a:ext uri="{FF2B5EF4-FFF2-40B4-BE49-F238E27FC236}">
                <a16:creationId xmlns:a16="http://schemas.microsoft.com/office/drawing/2014/main" id="{1270296A-AA7F-4C56-A0E6-E25EFE253CA6}"/>
              </a:ext>
            </a:extLst>
          </p:cNvPr>
          <p:cNvSpPr>
            <a:spLocks noGrp="1"/>
          </p:cNvSpPr>
          <p:nvPr>
            <p:ph type="sldNum" sz="quarter" idx="12"/>
          </p:nvPr>
        </p:nvSpPr>
        <p:spPr/>
        <p:txBody>
          <a:bodyPr/>
          <a:lstStyle/>
          <a:p>
            <a:fld id="{2722D317-2A37-4C2A-A0C1-42C49C5B4475}" type="slidenum">
              <a:rPr lang="en-US" smtClean="0"/>
              <a:t>4</a:t>
            </a:fld>
            <a:endParaRPr lang="en-US"/>
          </a:p>
        </p:txBody>
      </p:sp>
    </p:spTree>
    <p:extLst>
      <p:ext uri="{BB962C8B-B14F-4D97-AF65-F5344CB8AC3E}">
        <p14:creationId xmlns:p14="http://schemas.microsoft.com/office/powerpoint/2010/main" val="1143953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FEMA Mission ">
            <a:extLst>
              <a:ext uri="{FF2B5EF4-FFF2-40B4-BE49-F238E27FC236}">
                <a16:creationId xmlns:a16="http://schemas.microsoft.com/office/drawing/2014/main" id="{2485CC83-7043-49F0-82BF-135B56F22F08}"/>
              </a:ext>
            </a:extLst>
          </p:cNvPr>
          <p:cNvSpPr>
            <a:spLocks noGrp="1"/>
          </p:cNvSpPr>
          <p:nvPr>
            <p:ph type="title"/>
          </p:nvPr>
        </p:nvSpPr>
        <p:spPr>
          <a:xfrm>
            <a:off x="553168" y="685091"/>
            <a:ext cx="7002018" cy="1107996"/>
          </a:xfrm>
        </p:spPr>
        <p:txBody>
          <a:bodyPr/>
          <a:lstStyle/>
          <a:p>
            <a:br>
              <a:rPr lang="en-US" dirty="0">
                <a:solidFill>
                  <a:schemeClr val="bg2"/>
                </a:solidFill>
                <a:latin typeface="Franklin Gothic Demi" panose="020B0703020102020204" pitchFamily="34" charset="0"/>
              </a:rPr>
            </a:br>
            <a:r>
              <a:rPr lang="en-US" dirty="0">
                <a:solidFill>
                  <a:schemeClr val="tx2"/>
                </a:solidFill>
                <a:latin typeface="Franklin Gothic Demi" panose="020B0703020102020204" pitchFamily="34" charset="0"/>
              </a:rPr>
              <a:t>FEMA Mission </a:t>
            </a:r>
          </a:p>
        </p:txBody>
      </p:sp>
      <p:sp>
        <p:nvSpPr>
          <p:cNvPr id="3" name="Content Placeholder 2" descr="Helping people before, during, and after disasters.&#10;">
            <a:extLst>
              <a:ext uri="{FF2B5EF4-FFF2-40B4-BE49-F238E27FC236}">
                <a16:creationId xmlns:a16="http://schemas.microsoft.com/office/drawing/2014/main" id="{71A2FEA6-5E97-42D6-8276-6A62E36F7029}"/>
              </a:ext>
            </a:extLst>
          </p:cNvPr>
          <p:cNvSpPr>
            <a:spLocks noGrp="1"/>
          </p:cNvSpPr>
          <p:nvPr>
            <p:ph idx="1"/>
          </p:nvPr>
        </p:nvSpPr>
        <p:spPr>
          <a:xfrm>
            <a:off x="553168" y="1422454"/>
            <a:ext cx="10815319" cy="1261884"/>
          </a:xfrm>
        </p:spPr>
        <p:txBody>
          <a:bodyPr/>
          <a:lstStyle/>
          <a:p>
            <a:pPr marL="0" indent="0">
              <a:buNone/>
            </a:pPr>
            <a:endParaRPr lang="en-US" dirty="0">
              <a:solidFill>
                <a:schemeClr val="tx2"/>
              </a:solidFill>
            </a:endParaRPr>
          </a:p>
          <a:p>
            <a:pPr marL="0" indent="0">
              <a:buNone/>
            </a:pPr>
            <a:endParaRPr lang="en-US" dirty="0">
              <a:solidFill>
                <a:schemeClr val="tx2"/>
              </a:solidFill>
            </a:endParaRPr>
          </a:p>
          <a:p>
            <a:pPr marL="0" indent="0">
              <a:buNone/>
            </a:pPr>
            <a:endParaRPr lang="en-US" dirty="0">
              <a:solidFill>
                <a:schemeClr val="tx2"/>
              </a:solidFill>
            </a:endParaRPr>
          </a:p>
          <a:p>
            <a:pPr marL="0" indent="0">
              <a:buNone/>
            </a:pPr>
            <a:r>
              <a:rPr lang="en-US" sz="2800" dirty="0">
                <a:solidFill>
                  <a:schemeClr val="tx2"/>
                </a:solidFill>
                <a:latin typeface="Calibri" panose="020F0502020204030204" pitchFamily="34" charset="0"/>
                <a:cs typeface="Calibri" panose="020F0502020204030204" pitchFamily="34" charset="0"/>
              </a:rPr>
              <a:t>Helping people before, during, and after disasters.</a:t>
            </a:r>
          </a:p>
        </p:txBody>
      </p:sp>
      <p:sp>
        <p:nvSpPr>
          <p:cNvPr id="4" name="Slide Number Placeholder 3">
            <a:extLst>
              <a:ext uri="{FF2B5EF4-FFF2-40B4-BE49-F238E27FC236}">
                <a16:creationId xmlns:a16="http://schemas.microsoft.com/office/drawing/2014/main" id="{6BDBF755-5D81-4210-A6E7-4E391BF1A81D}"/>
              </a:ext>
            </a:extLst>
          </p:cNvPr>
          <p:cNvSpPr>
            <a:spLocks noGrp="1"/>
          </p:cNvSpPr>
          <p:nvPr>
            <p:ph type="sldNum" sz="quarter" idx="10"/>
          </p:nvPr>
        </p:nvSpPr>
        <p:spPr/>
        <p:txBody>
          <a:bodyPr/>
          <a:lstStyle/>
          <a:p>
            <a:pPr>
              <a:defRPr/>
            </a:pPr>
            <a:fld id="{7E5BE26F-64BF-4F43-85A4-3A1A39976263}" type="slidenum">
              <a:rPr lang="en-US" altLang="en-US" smtClean="0"/>
              <a:pPr>
                <a:defRPr/>
              </a:pPr>
              <a:t>5</a:t>
            </a:fld>
            <a:endParaRPr lang="en-US" altLang="en-US" dirty="0"/>
          </a:p>
        </p:txBody>
      </p:sp>
    </p:spTree>
    <p:extLst>
      <p:ext uri="{BB962C8B-B14F-4D97-AF65-F5344CB8AC3E}">
        <p14:creationId xmlns:p14="http://schemas.microsoft.com/office/powerpoint/2010/main" val="895215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FEMA Strategic Plan">
            <a:extLst>
              <a:ext uri="{FF2B5EF4-FFF2-40B4-BE49-F238E27FC236}">
                <a16:creationId xmlns:a16="http://schemas.microsoft.com/office/drawing/2014/main" id="{3EA4220D-92D1-49A6-A4B2-F6E61E8BF67F}"/>
              </a:ext>
            </a:extLst>
          </p:cNvPr>
          <p:cNvSpPr>
            <a:spLocks noGrp="1"/>
          </p:cNvSpPr>
          <p:nvPr>
            <p:ph type="title"/>
          </p:nvPr>
        </p:nvSpPr>
        <p:spPr>
          <a:xfrm>
            <a:off x="750287" y="462455"/>
            <a:ext cx="7002018" cy="574675"/>
          </a:xfrm>
        </p:spPr>
        <p:txBody>
          <a:bodyPr/>
          <a:lstStyle/>
          <a:p>
            <a:r>
              <a:rPr lang="en-US" dirty="0">
                <a:solidFill>
                  <a:schemeClr val="tx2"/>
                </a:solidFill>
                <a:latin typeface="Franklin Gothic Demi" panose="020B0703020102020204" pitchFamily="34" charset="0"/>
              </a:rPr>
              <a:t>FEMA Strategic Plan</a:t>
            </a:r>
          </a:p>
        </p:txBody>
      </p:sp>
      <p:sp>
        <p:nvSpPr>
          <p:cNvPr id="3" name="Content Placeholder 2" descr="Build a Culture of Preparedness&#10;Every segment of our society, from individual to government, industry to philanthropy, must be encouraged and empowered with the information it needs to prepare for the inevitable impacts of future disasters.&#10;Ready the Nation for Catastrophic Disasters&#10;FEMA will work with its partners across all levels of government to strengthen partnerships and access new sources of scalable capabilities to quickly meet the needs of overwhelming incidents.&#10;Reduce the Complexity of FEMA&#10;FEMA must continue to be responsible stewards of the resources we are entrusted to administer. We must also do everything that we can to leverage data to drive decision-making, and reduce the administrative and bureaucratic burdens that impede impacted individuals and communities from quickly receiving the assistance they need.&#10;">
            <a:extLst>
              <a:ext uri="{FF2B5EF4-FFF2-40B4-BE49-F238E27FC236}">
                <a16:creationId xmlns:a16="http://schemas.microsoft.com/office/drawing/2014/main" id="{023334AC-4698-49DE-A075-9ABF4B13E40E}"/>
              </a:ext>
            </a:extLst>
          </p:cNvPr>
          <p:cNvSpPr>
            <a:spLocks noGrp="1"/>
          </p:cNvSpPr>
          <p:nvPr>
            <p:ph idx="1"/>
          </p:nvPr>
        </p:nvSpPr>
        <p:spPr>
          <a:xfrm>
            <a:off x="688340" y="1573529"/>
            <a:ext cx="10815319" cy="4453560"/>
          </a:xfrm>
        </p:spPr>
        <p:txBody>
          <a:bodyPr>
            <a:normAutofit fontScale="25000" lnSpcReduction="20000"/>
          </a:bodyPr>
          <a:lstStyle/>
          <a:p>
            <a:pPr>
              <a:buFont typeface="Arial" panose="020B0604020202020204" pitchFamily="34" charset="0"/>
              <a:buChar char="•"/>
            </a:pPr>
            <a:r>
              <a:rPr lang="en-US" sz="9600" b="1" dirty="0">
                <a:solidFill>
                  <a:schemeClr val="tx2"/>
                </a:solidFill>
                <a:latin typeface="Calibri" panose="020F0502020204030204" pitchFamily="34" charset="0"/>
                <a:cs typeface="Calibri" panose="020F0502020204030204" pitchFamily="34" charset="0"/>
              </a:rPr>
              <a:t>Build a Culture of Preparedness</a:t>
            </a:r>
            <a:endParaRPr lang="en-US" sz="9600" dirty="0">
              <a:solidFill>
                <a:schemeClr val="tx2"/>
              </a:solidFill>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9600" dirty="0">
                <a:solidFill>
                  <a:schemeClr val="tx2"/>
                </a:solidFill>
                <a:latin typeface="Calibri" panose="020F0502020204030204" pitchFamily="34" charset="0"/>
                <a:cs typeface="Calibri" panose="020F0502020204030204" pitchFamily="34" charset="0"/>
              </a:rPr>
              <a:t>Every segment of our society, from individual to government, industry to philanthropy, must be encouraged and empowered with the information it needs to prepare for the inevitable impacts of future disasters.</a:t>
            </a:r>
          </a:p>
          <a:p>
            <a:pPr>
              <a:buFont typeface="Arial" panose="020B0604020202020204" pitchFamily="34" charset="0"/>
              <a:buChar char="•"/>
            </a:pPr>
            <a:r>
              <a:rPr lang="en-US" sz="9600" b="1" dirty="0">
                <a:solidFill>
                  <a:schemeClr val="tx2"/>
                </a:solidFill>
                <a:latin typeface="Calibri" panose="020F0502020204030204" pitchFamily="34" charset="0"/>
                <a:cs typeface="Calibri" panose="020F0502020204030204" pitchFamily="34" charset="0"/>
              </a:rPr>
              <a:t>Ready the Nation for Catastrophic Disasters</a:t>
            </a:r>
            <a:endParaRPr lang="en-US" sz="9600" dirty="0">
              <a:solidFill>
                <a:schemeClr val="tx2"/>
              </a:solidFill>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9600" dirty="0">
                <a:solidFill>
                  <a:schemeClr val="tx2"/>
                </a:solidFill>
                <a:latin typeface="Calibri" panose="020F0502020204030204" pitchFamily="34" charset="0"/>
                <a:cs typeface="Calibri" panose="020F0502020204030204" pitchFamily="34" charset="0"/>
              </a:rPr>
              <a:t>FEMA will work with its partners across all levels of government to strengthen partnerships and access new sources of scalable capabilities to quickly meet the needs of overwhelming incidents.</a:t>
            </a:r>
          </a:p>
          <a:p>
            <a:pPr>
              <a:buFont typeface="Arial" panose="020B0604020202020204" pitchFamily="34" charset="0"/>
              <a:buChar char="•"/>
            </a:pPr>
            <a:r>
              <a:rPr lang="en-US" sz="9600" b="1" dirty="0">
                <a:solidFill>
                  <a:schemeClr val="tx2"/>
                </a:solidFill>
                <a:latin typeface="Calibri" panose="020F0502020204030204" pitchFamily="34" charset="0"/>
                <a:cs typeface="Calibri" panose="020F0502020204030204" pitchFamily="34" charset="0"/>
              </a:rPr>
              <a:t>Reduce the Complexity of FEMA</a:t>
            </a:r>
            <a:endParaRPr lang="en-US" sz="9600" dirty="0">
              <a:solidFill>
                <a:schemeClr val="tx2"/>
              </a:solidFill>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9600" dirty="0">
                <a:solidFill>
                  <a:schemeClr val="tx2"/>
                </a:solidFill>
                <a:latin typeface="Calibri" panose="020F0502020204030204" pitchFamily="34" charset="0"/>
                <a:cs typeface="Calibri" panose="020F0502020204030204" pitchFamily="34" charset="0"/>
              </a:rPr>
              <a:t>FEMA must continue to be responsible stewards of the resources we are entrusted to administer. We must also do everything that we can to leverage data to drive decision-making, and reduce the administrative and bureaucratic burdens that impede impacted individuals and communities from quickly receiving the assistance they need.</a:t>
            </a:r>
          </a:p>
          <a:p>
            <a:endParaRPr lang="en-US" dirty="0">
              <a:solidFill>
                <a:schemeClr val="tx2"/>
              </a:solidFill>
            </a:endParaRPr>
          </a:p>
        </p:txBody>
      </p:sp>
      <p:sp>
        <p:nvSpPr>
          <p:cNvPr id="4" name="Slide Number Placeholder 3">
            <a:extLst>
              <a:ext uri="{FF2B5EF4-FFF2-40B4-BE49-F238E27FC236}">
                <a16:creationId xmlns:a16="http://schemas.microsoft.com/office/drawing/2014/main" id="{013F4FAB-EF27-4484-8B93-EF7A43173C92}"/>
              </a:ext>
            </a:extLst>
          </p:cNvPr>
          <p:cNvSpPr>
            <a:spLocks noGrp="1"/>
          </p:cNvSpPr>
          <p:nvPr>
            <p:ph type="sldNum" sz="quarter" idx="10"/>
          </p:nvPr>
        </p:nvSpPr>
        <p:spPr/>
        <p:txBody>
          <a:bodyPr/>
          <a:lstStyle/>
          <a:p>
            <a:pPr>
              <a:defRPr/>
            </a:pPr>
            <a:fld id="{7E5BE26F-64BF-4F43-85A4-3A1A39976263}" type="slidenum">
              <a:rPr lang="en-US" altLang="en-US" smtClean="0"/>
              <a:pPr>
                <a:defRPr/>
              </a:pPr>
              <a:t>6</a:t>
            </a:fld>
            <a:endParaRPr lang="en-US" altLang="en-US" dirty="0"/>
          </a:p>
        </p:txBody>
      </p:sp>
    </p:spTree>
    <p:extLst>
      <p:ext uri="{BB962C8B-B14F-4D97-AF65-F5344CB8AC3E}">
        <p14:creationId xmlns:p14="http://schemas.microsoft.com/office/powerpoint/2010/main" val="2872155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ODIC: Role &amp; Strategic Plan&#10;Linda Mastandrea – Director ">
            <a:extLst>
              <a:ext uri="{FF2B5EF4-FFF2-40B4-BE49-F238E27FC236}">
                <a16:creationId xmlns:a16="http://schemas.microsoft.com/office/drawing/2014/main" id="{7BDB0A04-A5E0-47C9-8932-59C222551CEB}"/>
              </a:ext>
            </a:extLst>
          </p:cNvPr>
          <p:cNvSpPr>
            <a:spLocks noGrp="1"/>
          </p:cNvSpPr>
          <p:nvPr>
            <p:ph type="title"/>
          </p:nvPr>
        </p:nvSpPr>
        <p:spPr>
          <a:xfrm>
            <a:off x="831850" y="1423154"/>
            <a:ext cx="10515600" cy="3139321"/>
          </a:xfrm>
        </p:spPr>
        <p:txBody>
          <a:bodyPr/>
          <a:lstStyle/>
          <a:p>
            <a:pPr algn="ctr"/>
            <a:r>
              <a:rPr lang="en-US" b="1" dirty="0"/>
              <a:t> </a:t>
            </a:r>
            <a:br>
              <a:rPr lang="en-US" b="1" dirty="0"/>
            </a:br>
            <a:r>
              <a:rPr lang="en-US" b="1" dirty="0">
                <a:solidFill>
                  <a:schemeClr val="tx2"/>
                </a:solidFill>
                <a:latin typeface="Calibri" panose="020F0502020204030204" pitchFamily="34" charset="0"/>
                <a:cs typeface="Calibri" panose="020F0502020204030204" pitchFamily="34" charset="0"/>
              </a:rPr>
              <a:t>ODIC: Role &amp; Strategic Plan</a:t>
            </a:r>
            <a:br>
              <a:rPr lang="en-US" b="1" dirty="0">
                <a:solidFill>
                  <a:schemeClr val="tx2"/>
                </a:solidFill>
                <a:latin typeface="Calibri" panose="020F0502020204030204" pitchFamily="34" charset="0"/>
                <a:cs typeface="Calibri" panose="020F0502020204030204" pitchFamily="34" charset="0"/>
              </a:rPr>
            </a:br>
            <a:r>
              <a:rPr lang="en-US" sz="2400" dirty="0">
                <a:solidFill>
                  <a:schemeClr val="tx2"/>
                </a:solidFill>
                <a:latin typeface="Calibri" panose="020F0502020204030204" pitchFamily="34" charset="0"/>
                <a:cs typeface="Calibri" panose="020F0502020204030204" pitchFamily="34" charset="0"/>
              </a:rPr>
              <a:t>Linda Mastandrea – Director</a:t>
            </a:r>
            <a:r>
              <a:rPr lang="en-US" sz="2400" b="1" dirty="0">
                <a:solidFill>
                  <a:schemeClr val="tx2"/>
                </a:solidFill>
                <a:latin typeface="Calibri" panose="020F0502020204030204" pitchFamily="34" charset="0"/>
                <a:cs typeface="Calibri" panose="020F0502020204030204" pitchFamily="34" charset="0"/>
              </a:rPr>
              <a:t> </a:t>
            </a:r>
            <a:br>
              <a:rPr lang="en-US" b="1" dirty="0">
                <a:solidFill>
                  <a:schemeClr val="tx2"/>
                </a:solidFill>
                <a:latin typeface="Calibri" panose="020F0502020204030204" pitchFamily="34" charset="0"/>
                <a:cs typeface="Calibri" panose="020F0502020204030204" pitchFamily="34" charset="0"/>
              </a:rPr>
            </a:br>
            <a:endParaRPr lang="en-US" b="1" dirty="0">
              <a:solidFill>
                <a:schemeClr val="tx2"/>
              </a:solidFill>
              <a:latin typeface="Franklin Gothic Demi" panose="020B0703020102020204" pitchFamily="34" charset="0"/>
            </a:endParaRPr>
          </a:p>
        </p:txBody>
      </p:sp>
      <p:sp>
        <p:nvSpPr>
          <p:cNvPr id="2" name="Slide Number Placeholder 1">
            <a:extLst>
              <a:ext uri="{FF2B5EF4-FFF2-40B4-BE49-F238E27FC236}">
                <a16:creationId xmlns:a16="http://schemas.microsoft.com/office/drawing/2014/main" id="{1A079630-4573-4513-BA30-FDE282B22C1D}"/>
              </a:ext>
            </a:extLst>
          </p:cNvPr>
          <p:cNvSpPr>
            <a:spLocks noGrp="1"/>
          </p:cNvSpPr>
          <p:nvPr>
            <p:ph type="sldNum" sz="quarter" idx="12"/>
          </p:nvPr>
        </p:nvSpPr>
        <p:spPr/>
        <p:txBody>
          <a:bodyPr/>
          <a:lstStyle/>
          <a:p>
            <a:fld id="{2722D317-2A37-4C2A-A0C1-42C49C5B4475}" type="slidenum">
              <a:rPr lang="en-US" smtClean="0"/>
              <a:t>7</a:t>
            </a:fld>
            <a:endParaRPr lang="en-US"/>
          </a:p>
        </p:txBody>
      </p:sp>
    </p:spTree>
    <p:extLst>
      <p:ext uri="{BB962C8B-B14F-4D97-AF65-F5344CB8AC3E}">
        <p14:creationId xmlns:p14="http://schemas.microsoft.com/office/powerpoint/2010/main" val="733645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ODIC Mission"/>
          <p:cNvSpPr>
            <a:spLocks noGrp="1"/>
          </p:cNvSpPr>
          <p:nvPr>
            <p:ph type="title"/>
          </p:nvPr>
        </p:nvSpPr>
        <p:spPr>
          <a:xfrm>
            <a:off x="506054" y="699752"/>
            <a:ext cx="11179892" cy="799997"/>
          </a:xfrm>
        </p:spPr>
        <p:txBody>
          <a:bodyPr>
            <a:normAutofit/>
          </a:bodyPr>
          <a:lstStyle/>
          <a:p>
            <a:r>
              <a:rPr lang="en-US" b="1" dirty="0">
                <a:solidFill>
                  <a:schemeClr val="tx2"/>
                </a:solidFill>
              </a:rPr>
              <a:t>ODIC Mission</a:t>
            </a:r>
          </a:p>
        </p:txBody>
      </p:sp>
      <p:sp>
        <p:nvSpPr>
          <p:cNvPr id="6" name="Content Placeholder 2" descr="Helping people with disabilities before, during and after disasters.&#10;">
            <a:extLst>
              <a:ext uri="{FF2B5EF4-FFF2-40B4-BE49-F238E27FC236}">
                <a16:creationId xmlns:a16="http://schemas.microsoft.com/office/drawing/2014/main" id="{8B0E1F2B-2623-48A5-860E-AEE41F60259E}"/>
              </a:ext>
            </a:extLst>
          </p:cNvPr>
          <p:cNvSpPr txBox="1">
            <a:spLocks/>
          </p:cNvSpPr>
          <p:nvPr/>
        </p:nvSpPr>
        <p:spPr>
          <a:xfrm>
            <a:off x="506054" y="588229"/>
            <a:ext cx="11304331" cy="401955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solidFill>
                <a:schemeClr val="bg2"/>
              </a:solidFill>
              <a:latin typeface="Calibri" panose="020F0502020204030204" pitchFamily="34" charset="0"/>
              <a:cs typeface="Calibri" panose="020F0502020204030204" pitchFamily="34" charset="0"/>
            </a:endParaRPr>
          </a:p>
          <a:p>
            <a:pPr marL="0" indent="0">
              <a:buNone/>
            </a:pPr>
            <a:endParaRPr lang="en-US" dirty="0">
              <a:solidFill>
                <a:schemeClr val="bg2"/>
              </a:solidFill>
              <a:latin typeface="Calibri" panose="020F0502020204030204" pitchFamily="34" charset="0"/>
              <a:cs typeface="Calibri" panose="020F0502020204030204" pitchFamily="34" charset="0"/>
            </a:endParaRPr>
          </a:p>
          <a:p>
            <a:pPr marL="0" indent="0">
              <a:buNone/>
            </a:pPr>
            <a:endParaRPr lang="en-US" dirty="0">
              <a:solidFill>
                <a:schemeClr val="bg2"/>
              </a:solidFill>
              <a:latin typeface="Calibri" panose="020F0502020204030204" pitchFamily="34" charset="0"/>
              <a:cs typeface="Calibri" panose="020F0502020204030204" pitchFamily="34" charset="0"/>
            </a:endParaRPr>
          </a:p>
          <a:p>
            <a:pPr marL="0" indent="0">
              <a:buNone/>
            </a:pPr>
            <a:r>
              <a:rPr lang="en-US" dirty="0">
                <a:solidFill>
                  <a:schemeClr val="tx2"/>
                </a:solidFill>
                <a:latin typeface="Calibri" panose="020F0502020204030204" pitchFamily="34" charset="0"/>
                <a:cs typeface="Calibri" panose="020F0502020204030204" pitchFamily="34" charset="0"/>
              </a:rPr>
              <a:t>Helping people with disabilities before, during and after disasters.</a:t>
            </a:r>
          </a:p>
          <a:p>
            <a:pPr marL="0" indent="0" algn="ctr">
              <a:buFont typeface="Arial" panose="020B0604020202020204" pitchFamily="34" charset="0"/>
              <a:buNone/>
            </a:pPr>
            <a:endParaRPr lang="en-US" b="1" dirty="0">
              <a:solidFill>
                <a:schemeClr val="bg2"/>
              </a:solidFill>
              <a:latin typeface="Calibri" panose="020F0502020204030204" pitchFamily="34" charset="0"/>
              <a:cs typeface="Calibri" panose="020F0502020204030204" pitchFamily="34" charset="0"/>
            </a:endParaRPr>
          </a:p>
          <a:p>
            <a:pPr marL="0" indent="0">
              <a:buNone/>
            </a:pPr>
            <a:r>
              <a:rPr lang="en-US" dirty="0">
                <a:solidFill>
                  <a:schemeClr val="bg2"/>
                </a:solidFill>
                <a:latin typeface="Calibri" panose="020F0502020204030204" pitchFamily="34" charset="0"/>
                <a:cs typeface="Calibri" panose="020F0502020204030204" pitchFamily="34" charset="0"/>
              </a:rPr>
              <a:t> </a:t>
            </a:r>
          </a:p>
          <a:p>
            <a:pPr marL="0" indent="0">
              <a:buFont typeface="Arial" panose="020B0604020202020204" pitchFamily="34" charset="0"/>
              <a:buNone/>
            </a:pPr>
            <a:endParaRPr lang="en-US" dirty="0">
              <a:solidFill>
                <a:schemeClr val="bg2"/>
              </a:solidFill>
              <a:latin typeface="Calibri" panose="020F0502020204030204" pitchFamily="34" charset="0"/>
              <a:cs typeface="Calibri" panose="020F0502020204030204" pitchFamily="34" charset="0"/>
            </a:endParaRP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endParaRPr lang="en-US" dirty="0"/>
          </a:p>
        </p:txBody>
      </p:sp>
      <p:sp>
        <p:nvSpPr>
          <p:cNvPr id="3" name="Slide Number Placeholder 2">
            <a:extLst>
              <a:ext uri="{FF2B5EF4-FFF2-40B4-BE49-F238E27FC236}">
                <a16:creationId xmlns:a16="http://schemas.microsoft.com/office/drawing/2014/main" id="{42D46F46-53A7-42AD-95A4-01ADB1E02D59}"/>
              </a:ext>
            </a:extLst>
          </p:cNvPr>
          <p:cNvSpPr>
            <a:spLocks noGrp="1"/>
          </p:cNvSpPr>
          <p:nvPr>
            <p:ph type="sldNum" sz="quarter" idx="15"/>
          </p:nvPr>
        </p:nvSpPr>
        <p:spPr/>
        <p:txBody>
          <a:bodyPr/>
          <a:lstStyle/>
          <a:p>
            <a:pPr algn="r"/>
            <a:fld id="{ACC99BD4-D4E2-48F3-9FCE-EC6701EF20DF}" type="slidenum">
              <a:rPr lang="en-US" smtClean="0">
                <a:solidFill>
                  <a:srgbClr val="003366"/>
                </a:solidFill>
              </a:rPr>
              <a:pPr algn="r"/>
              <a:t>8</a:t>
            </a:fld>
            <a:endParaRPr lang="en-US" dirty="0">
              <a:solidFill>
                <a:srgbClr val="003366"/>
              </a:solidFill>
            </a:endParaRPr>
          </a:p>
        </p:txBody>
      </p:sp>
    </p:spTree>
    <p:extLst>
      <p:ext uri="{BB962C8B-B14F-4D97-AF65-F5344CB8AC3E}">
        <p14:creationId xmlns:p14="http://schemas.microsoft.com/office/powerpoint/2010/main" val="2122608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ODIC Vision"/>
          <p:cNvSpPr>
            <a:spLocks noGrp="1"/>
          </p:cNvSpPr>
          <p:nvPr>
            <p:ph type="title"/>
          </p:nvPr>
        </p:nvSpPr>
        <p:spPr>
          <a:xfrm>
            <a:off x="506054" y="699752"/>
            <a:ext cx="11179892" cy="799997"/>
          </a:xfrm>
        </p:spPr>
        <p:txBody>
          <a:bodyPr>
            <a:normAutofit/>
          </a:bodyPr>
          <a:lstStyle/>
          <a:p>
            <a:r>
              <a:rPr lang="en-US" b="1" dirty="0">
                <a:solidFill>
                  <a:schemeClr val="tx2"/>
                </a:solidFill>
              </a:rPr>
              <a:t>ODIC Vision</a:t>
            </a:r>
          </a:p>
        </p:txBody>
      </p:sp>
      <p:sp>
        <p:nvSpPr>
          <p:cNvPr id="6" name="Content Placeholder 2" descr="A world in which the self determination of people with disabilities is respected in all aspects of public life and people with disabilities are engaged  in the development of policies, programs, and the design of public facilities.&#10;">
            <a:extLst>
              <a:ext uri="{FF2B5EF4-FFF2-40B4-BE49-F238E27FC236}">
                <a16:creationId xmlns:a16="http://schemas.microsoft.com/office/drawing/2014/main" id="{8B0E1F2B-2623-48A5-860E-AEE41F60259E}"/>
              </a:ext>
            </a:extLst>
          </p:cNvPr>
          <p:cNvSpPr txBox="1">
            <a:spLocks/>
          </p:cNvSpPr>
          <p:nvPr/>
        </p:nvSpPr>
        <p:spPr>
          <a:xfrm>
            <a:off x="570021" y="977843"/>
            <a:ext cx="11304331" cy="401955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solidFill>
                <a:schemeClr val="accent1">
                  <a:lumMod val="50000"/>
                </a:schemeClr>
              </a:solidFill>
            </a:endParaRPr>
          </a:p>
          <a:p>
            <a:pPr marL="0" indent="0">
              <a:buNone/>
            </a:pPr>
            <a:endParaRPr lang="en-US" dirty="0">
              <a:solidFill>
                <a:schemeClr val="accent1">
                  <a:lumMod val="50000"/>
                </a:schemeClr>
              </a:solidFill>
            </a:endParaRPr>
          </a:p>
          <a:p>
            <a:pPr marL="0" indent="0">
              <a:buNone/>
            </a:pPr>
            <a:r>
              <a:rPr lang="en-US" dirty="0">
                <a:solidFill>
                  <a:schemeClr val="tx2"/>
                </a:solidFill>
                <a:latin typeface="Calibri" panose="020F0502020204030204" pitchFamily="34" charset="0"/>
                <a:cs typeface="Calibri" panose="020F0502020204030204" pitchFamily="34" charset="0"/>
              </a:rPr>
              <a:t>A world in which the self determination of people with disabilities is respected in all aspects of public life and people with disabilities are engaged  in the development of policies, programs, and the design of public facilities.</a:t>
            </a:r>
          </a:p>
          <a:p>
            <a:pPr marL="0" indent="0">
              <a:buNone/>
            </a:pPr>
            <a:r>
              <a:rPr lang="en-US" dirty="0">
                <a:solidFill>
                  <a:schemeClr val="tx2"/>
                </a:solidFill>
              </a:rPr>
              <a:t> </a:t>
            </a:r>
          </a:p>
          <a:p>
            <a:pPr marL="0" indent="0">
              <a:buFont typeface="Arial" panose="020B0604020202020204" pitchFamily="34" charset="0"/>
              <a:buNone/>
            </a:pPr>
            <a:endParaRPr lang="en-US" dirty="0">
              <a:solidFill>
                <a:srgbClr val="002060"/>
              </a:solidFill>
            </a:endParaRP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endParaRPr lang="en-US" dirty="0"/>
          </a:p>
        </p:txBody>
      </p:sp>
      <p:sp>
        <p:nvSpPr>
          <p:cNvPr id="3" name="Slide Number Placeholder 2">
            <a:extLst>
              <a:ext uri="{FF2B5EF4-FFF2-40B4-BE49-F238E27FC236}">
                <a16:creationId xmlns:a16="http://schemas.microsoft.com/office/drawing/2014/main" id="{0ED79CC3-75EB-4C30-B808-E93FF2F043EE}"/>
              </a:ext>
            </a:extLst>
          </p:cNvPr>
          <p:cNvSpPr>
            <a:spLocks noGrp="1"/>
          </p:cNvSpPr>
          <p:nvPr>
            <p:ph type="sldNum" sz="quarter" idx="15"/>
          </p:nvPr>
        </p:nvSpPr>
        <p:spPr/>
        <p:txBody>
          <a:bodyPr/>
          <a:lstStyle/>
          <a:p>
            <a:pPr algn="r"/>
            <a:fld id="{ACC99BD4-D4E2-48F3-9FCE-EC6701EF20DF}" type="slidenum">
              <a:rPr lang="en-US" smtClean="0">
                <a:solidFill>
                  <a:srgbClr val="003366"/>
                </a:solidFill>
              </a:rPr>
              <a:pPr algn="r"/>
              <a:t>9</a:t>
            </a:fld>
            <a:endParaRPr lang="en-US" dirty="0">
              <a:solidFill>
                <a:srgbClr val="003366"/>
              </a:solidFill>
            </a:endParaRPr>
          </a:p>
        </p:txBody>
      </p:sp>
    </p:spTree>
    <p:extLst>
      <p:ext uri="{BB962C8B-B14F-4D97-AF65-F5344CB8AC3E}">
        <p14:creationId xmlns:p14="http://schemas.microsoft.com/office/powerpoint/2010/main" val="303374824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33399"/>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1896</Words>
  <Application>Microsoft Office PowerPoint</Application>
  <PresentationFormat>Widescreen</PresentationFormat>
  <Paragraphs>266</Paragraphs>
  <Slides>33</Slides>
  <Notes>33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Calibri</vt:lpstr>
      <vt:lpstr>Franklin Gothic Book</vt:lpstr>
      <vt:lpstr>Franklin Gothic Demi</vt:lpstr>
      <vt:lpstr>Franklin Gothic Medium</vt:lpstr>
      <vt:lpstr>Franklin Gothic Medium Cond</vt:lpstr>
      <vt:lpstr>Times</vt:lpstr>
      <vt:lpstr>1_Office Theme</vt:lpstr>
      <vt:lpstr>Office of Disability Integration and Coordination </vt:lpstr>
      <vt:lpstr>Meet Our Presenters </vt:lpstr>
      <vt:lpstr>Presentation Summary </vt:lpstr>
      <vt:lpstr>  FEMA: Mission &amp; Strategic Plan Linda Mastandrea – Director   </vt:lpstr>
      <vt:lpstr> FEMA Mission </vt:lpstr>
      <vt:lpstr>FEMA Strategic Plan</vt:lpstr>
      <vt:lpstr>  ODIC: Role &amp; Strategic Plan Linda Mastandrea – Director  </vt:lpstr>
      <vt:lpstr>ODIC Mission</vt:lpstr>
      <vt:lpstr>ODIC Vision</vt:lpstr>
      <vt:lpstr>ODIC Strategic Plan – Goal 1</vt:lpstr>
      <vt:lpstr>ODIC Strategic Plan – Goal 2</vt:lpstr>
      <vt:lpstr>ODIC Strategic Plan – Goal 3</vt:lpstr>
      <vt:lpstr>ODIC’s Role in Headquarters</vt:lpstr>
      <vt:lpstr>ODIC’s Role in the Regions</vt:lpstr>
      <vt:lpstr>The Role of the Disability Integration Cadre in Disasters</vt:lpstr>
      <vt:lpstr>     Program and Policy Initiatives:  An Overview Arthur Craig – Program and Policy Branch Chief       </vt:lpstr>
      <vt:lpstr>Program and Policy Initiatives </vt:lpstr>
      <vt:lpstr>  Program and Policy Initiative: Individual Assistance  Ed Ahern – Disability Integration Advisor – Individual Assistance Detail    </vt:lpstr>
      <vt:lpstr>Individual Assistance (IA)</vt:lpstr>
      <vt:lpstr>Individual Assistance (IA)</vt:lpstr>
      <vt:lpstr>Individual Assistance (IA)</vt:lpstr>
      <vt:lpstr>  Program and Policy Initiative:  Disaster Recovery Reform Act Arthur Craig –  Program and Policy Branch Chief      </vt:lpstr>
      <vt:lpstr>Section 1212 - Disaster Recovery Reform Act</vt:lpstr>
      <vt:lpstr>  Program and Policy Initiative: Data Analysis Jessica Gottesman – Data Analytics Program Analyst    </vt:lpstr>
      <vt:lpstr>Data Analytics </vt:lpstr>
      <vt:lpstr>Wording Update to RI  Question on Disability</vt:lpstr>
      <vt:lpstr>  Program and Policy Initiative: Public Assistance  Candice Alder – Programmatic Inclusivity – Public Assistance Program Analyst    </vt:lpstr>
      <vt:lpstr>Public Assistance (PA) </vt:lpstr>
      <vt:lpstr>Public Assistance (PA) </vt:lpstr>
      <vt:lpstr>  Program and Policy Initiative: Office Of Response and Recovery John Daly – Special Advisor to the Associate Administrator  – Office of Response and Recovery   </vt:lpstr>
      <vt:lpstr>Office of Response and Recovery (ORR)</vt:lpstr>
      <vt:lpstr>Recap</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 National Network Learning Session  FEMA’s Office of Disability Integration  &amp; Coordination- Who We Are &amp; How We Serve</dc:title>
  <dc:creator>Allen, Glenise</dc:creator>
  <cp:lastModifiedBy>Alder, Candice</cp:lastModifiedBy>
  <cp:revision>6</cp:revision>
  <dcterms:created xsi:type="dcterms:W3CDTF">2019-08-05T13:29:53Z</dcterms:created>
  <dcterms:modified xsi:type="dcterms:W3CDTF">2019-08-06T17:19:11Z</dcterms:modified>
</cp:coreProperties>
</file>